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8" r:id="rId2"/>
    <p:sldId id="260" r:id="rId3"/>
    <p:sldId id="271" r:id="rId4"/>
    <p:sldId id="263" r:id="rId5"/>
    <p:sldId id="272" r:id="rId6"/>
    <p:sldId id="276" r:id="rId7"/>
    <p:sldId id="265" r:id="rId8"/>
    <p:sldId id="278" r:id="rId9"/>
    <p:sldId id="267" r:id="rId10"/>
    <p:sldId id="275" r:id="rId11"/>
    <p:sldId id="270" r:id="rId12"/>
    <p:sldId id="268" r:id="rId13"/>
    <p:sldId id="273" r:id="rId14"/>
    <p:sldId id="286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veWeb" initials="LiveWe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AFD"/>
    <a:srgbClr val="DAF1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>
        <p:scale>
          <a:sx n="60" d="100"/>
          <a:sy n="60" d="100"/>
        </p:scale>
        <p:origin x="912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31164-C55E-4376-99DB-7449A9FE8251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16D4B-E1D8-4E11-B69E-FEFBFD007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36318-0D4B-4D69-87AE-B3E0DF69B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84DB3-FBA9-46D7-84E4-EDF59C82D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16D26-8B17-409F-885E-890A48672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2BEA-B3D6-40B6-AE66-27C1ED1EE80F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1C0D-0BA8-42A2-8985-D180BFC51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B51CC-6A90-438C-AA7E-E554DBD3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714FB4-2B1E-4B05-9E63-3101C02A5E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091" b="5976"/>
          <a:stretch/>
        </p:blipFill>
        <p:spPr>
          <a:xfrm>
            <a:off x="0" y="0"/>
            <a:ext cx="12192000" cy="41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1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8236-BB53-422F-89A4-42602191F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71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0BBEF-4806-49F9-9735-D2F2E0C4E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A49AF-A38C-450F-BC44-6E5B7BE0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DA0-E551-4C90-8CAC-4A35F4E1DC36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8BE8D-5C2C-4F9C-9215-312CF5688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43D4B-550E-4983-84D3-52F75E918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1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55B43-AE41-4111-A830-1BC1072B56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FDAAA1-DC52-479A-B0D7-2F714F765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66CA7-DECC-43CE-9C55-5956C2069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E9E12-4796-4792-9C0C-CB98A553353F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AB650-6B1A-41ED-B8BF-2B9F4A0BA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FA77D-3EB8-4234-AB7C-D52509FD8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86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3A20-1069-46F1-95F6-52FFE327B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DBB9E-F8D3-427C-9FAF-A910BFD63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1794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025E4-C86A-4F64-9CD0-28EE504D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AA46E-E0AA-4DF3-88EB-8433FC5D1FDB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47555-0B75-41A4-91B7-A8784264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C3D5C-163B-4EA5-A2DC-D4ECF266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F3DFEA-B1E7-4AA3-9DCA-C4F92BB6549B}"/>
              </a:ext>
            </a:extLst>
          </p:cNvPr>
          <p:cNvSpPr/>
          <p:nvPr userDrawn="1"/>
        </p:nvSpPr>
        <p:spPr>
          <a:xfrm>
            <a:off x="0" y="0"/>
            <a:ext cx="12192000" cy="3482052"/>
          </a:xfrm>
          <a:prstGeom prst="rect">
            <a:avLst/>
          </a:prstGeom>
          <a:solidFill>
            <a:srgbClr val="DAF1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9FC421A5-9C45-4A00-9740-AC89D639C1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080" y="398749"/>
            <a:ext cx="6984850" cy="366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01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412B-60C4-4043-8367-556810637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AB532-DBAC-49A4-A998-D73C3FDAD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AA17B-BA0D-4CC0-8893-E5CABF0E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8206D-B7F2-4E10-A428-4340FE583A0A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16183-900F-44C2-BA7B-79620556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022FF-ACBE-46FA-BE35-1A44604DD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8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50FB-45F7-49CF-AC18-7EC3F5BA08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slide three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28892-1C99-4202-94F7-E07C6B2E7A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A3F56-7EA5-452A-ADA7-F8253CDE3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3A9F6-8A83-42C7-A72C-557FA1393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894D3-FAAF-422F-999D-B8B08AE71503}" type="datetime1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1BC04-CA10-408C-90FE-2917B8F6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68E77-5555-4879-9D2D-3DCEA4EF1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59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C3DB-FC55-4FC4-9462-4AA589B25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D0067-B5FD-4618-89D9-93D32EC48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1450D-963F-43DA-8B25-F7C76C579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EC358-E7C6-4661-BE0E-47B14161A0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08567C-FD6E-4170-9E9C-8F21E8862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8B3ADA-AC12-4A62-BFE7-4649F7C79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FCC3C-46D7-46C1-9E3A-D685F0FE85FD}" type="datetime1">
              <a:rPr lang="en-US" smtClean="0"/>
              <a:t>4/30/2018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EEBA1-F380-4E7F-9AC3-DECB752DE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487645-B7D1-43DA-8F05-114F387B6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52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5C2E-8FC0-4F4A-8459-216B1B3E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070E6-8958-4E40-9F15-7CE224FC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877D-EC81-4300-9085-1BD1F7CEBE92}" type="datetime1">
              <a:rPr lang="en-US" smtClean="0"/>
              <a:t>4/30/2018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5F370-7BFE-4009-A067-2B434725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7C37D6-B1B4-4464-82E9-F2C489375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4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64D9D-A95E-44E5-B6A2-D10C6E68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C4FEE-14C3-4809-B10D-1BE1F6309DDE}" type="datetime1">
              <a:rPr lang="en-US" smtClean="0"/>
              <a:t>4/30/2018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2B096E-795B-42DB-842F-E00FE0B6F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56BB68-3C4E-4285-AAA2-C59DBE47A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35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13CF7-2165-4BC7-AC67-0A714ABA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C627F-FC1E-4F33-9A2E-F42C6D6A3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3990D4-B344-44F4-86FE-0589E0682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5C4C3-625C-4F3A-8C53-D00A57A94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ACAC-C452-4A00-B3E3-3F783424B86F}" type="datetime1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4F86C-B9DD-46FE-AED1-60DCF5807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DA93F-537A-4A17-B789-D494EB76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90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67122-6D05-4107-90FA-D03CEFC10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090C5B-C044-4688-8111-9975EDF9F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1A946-A36B-4828-8EE3-9FF06B076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49A21-F09E-42BF-B4F8-15EC966DF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4B47F-D779-4B9E-AD7B-FEDC5EC024DC}" type="datetime1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072FA-3582-4ADC-BEC4-E97F0C46A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6FB5B-E4B4-4CED-B45A-CB2E9664D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4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078B2C-3EFD-4303-BE3A-74C9D46F1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C104DA-8A05-4506-A24E-EB2CA8AC5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55EE-5474-41DB-B96E-37F38761B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8AB01-E7B6-40D5-936B-72417184BA00}" type="datetime1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C23DD-CB19-4A3D-B38E-6E1BAA34AA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238F7-1EDA-4C1A-869C-C736548B4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90A07-3C78-41B2-9673-95C0C1550CB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4CF417-FB77-4900-8E63-08B0555CF52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6228" y="6511765"/>
            <a:ext cx="855575" cy="224161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AEE078C-EF77-45E0-BB8A-CA55101D414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562907" y="6543970"/>
            <a:ext cx="479892" cy="1919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097CE6-A1E5-47C6-9494-B802ED04C244}"/>
              </a:ext>
            </a:extLst>
          </p:cNvPr>
          <p:cNvSpPr txBox="1"/>
          <p:nvPr userDrawn="1"/>
        </p:nvSpPr>
        <p:spPr>
          <a:xfrm>
            <a:off x="11339621" y="6492942"/>
            <a:ext cx="239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57815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5D793-E3FD-4815-94AD-13BD2B7164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4997CA-7A59-41E2-B2E2-BCC675A774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87" b="4117"/>
          <a:stretch/>
        </p:blipFill>
        <p:spPr>
          <a:xfrm>
            <a:off x="0" y="-95693"/>
            <a:ext cx="12192000" cy="409353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537272A-533F-4220-9F0D-1CA73527618A}"/>
              </a:ext>
            </a:extLst>
          </p:cNvPr>
          <p:cNvSpPr txBox="1">
            <a:spLocks/>
          </p:cNvSpPr>
          <p:nvPr/>
        </p:nvSpPr>
        <p:spPr>
          <a:xfrm>
            <a:off x="818712" y="4803435"/>
            <a:ext cx="8335932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600" b="1" dirty="0">
                <a:solidFill>
                  <a:srgbClr val="002060"/>
                </a:solidFill>
              </a:rPr>
              <a:t>2017 Citi Bike Operations Report  </a:t>
            </a:r>
            <a:r>
              <a:rPr lang="en-US" sz="5400" b="1" dirty="0">
                <a:solidFill>
                  <a:srgbClr val="002060"/>
                </a:solidFill>
              </a:rPr>
              <a:t>|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A2E7F51-E165-4910-BC31-368B90B7D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82223" y="4856384"/>
            <a:ext cx="2622698" cy="1495148"/>
          </a:xfrm>
        </p:spPr>
        <p:txBody>
          <a:bodyPr/>
          <a:lstStyle/>
          <a:p>
            <a:pPr algn="l"/>
            <a:r>
              <a:rPr lang="en-US" b="1" dirty="0">
                <a:solidFill>
                  <a:srgbClr val="002060"/>
                </a:solidFill>
              </a:rPr>
              <a:t>Data Scientist: Xinran Pan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D0F6BBF-3E2A-478A-9423-493423FA66BF}"/>
              </a:ext>
            </a:extLst>
          </p:cNvPr>
          <p:cNvCxnSpPr/>
          <p:nvPr/>
        </p:nvCxnSpPr>
        <p:spPr>
          <a:xfrm>
            <a:off x="8676167" y="635925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632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Average Trip Distance by Gender and Age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360611C-7822-4702-A943-18FE2E26D82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6525" y="1426733"/>
            <a:ext cx="74676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30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Average Biking Rate by Gender and 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414522-DC98-4CC6-A581-411B7F10D4B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78422" y="1426733"/>
            <a:ext cx="745807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4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Busiest Bike In 2017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637452-76D4-416F-9CBA-A0D6E31A5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63" r="9258" b="807"/>
          <a:stretch/>
        </p:blipFill>
        <p:spPr>
          <a:xfrm>
            <a:off x="6096000" y="1006104"/>
            <a:ext cx="4495936" cy="5519611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C8A6C89-449F-4C35-B5F4-D35B56F62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5" y="1663568"/>
            <a:ext cx="1882253" cy="987114"/>
          </a:xfrm>
          <a:prstGeom prst="rect">
            <a:avLst/>
          </a:prstGeom>
        </p:spPr>
      </p:pic>
      <p:sp>
        <p:nvSpPr>
          <p:cNvPr id="33" name="Title 1">
            <a:extLst>
              <a:ext uri="{FF2B5EF4-FFF2-40B4-BE49-F238E27FC236}">
                <a16:creationId xmlns:a16="http://schemas.microsoft.com/office/drawing/2014/main" id="{61B7BA97-5FC6-4A82-8CED-4CF238FEE7A3}"/>
              </a:ext>
            </a:extLst>
          </p:cNvPr>
          <p:cNvSpPr txBox="1">
            <a:spLocks/>
          </p:cNvSpPr>
          <p:nvPr/>
        </p:nvSpPr>
        <p:spPr>
          <a:xfrm>
            <a:off x="2936057" y="1967036"/>
            <a:ext cx="1625474" cy="84283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1"/>
                </a:solidFill>
                <a:latin typeface="Calibri (body)"/>
              </a:rPr>
              <a:t>26042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C245875-CCD3-46B8-9C75-F22C8952876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56" y="3213411"/>
            <a:ext cx="1202912" cy="120291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1E0FCDE-B8F4-4B7F-BFC8-9319D2884D9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C0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 rot="19595394" flipH="1">
            <a:off x="1226339" y="5207912"/>
            <a:ext cx="1239542" cy="1019624"/>
          </a:xfrm>
          <a:prstGeom prst="rect">
            <a:avLst/>
          </a:prstGeom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968D1B7-F675-46DE-9FFA-E1988775ECC0}"/>
              </a:ext>
            </a:extLst>
          </p:cNvPr>
          <p:cNvSpPr txBox="1">
            <a:spLocks/>
          </p:cNvSpPr>
          <p:nvPr/>
        </p:nvSpPr>
        <p:spPr>
          <a:xfrm>
            <a:off x="2870152" y="1553424"/>
            <a:ext cx="1625474" cy="577089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500" dirty="0">
                <a:solidFill>
                  <a:schemeClr val="tx2"/>
                </a:solidFill>
                <a:latin typeface="Calibri (body)"/>
              </a:rPr>
              <a:t>Bike ID: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3839B106-45B6-4279-9618-C4B154AEB28D}"/>
              </a:ext>
            </a:extLst>
          </p:cNvPr>
          <p:cNvSpPr txBox="1">
            <a:spLocks/>
          </p:cNvSpPr>
          <p:nvPr/>
        </p:nvSpPr>
        <p:spPr>
          <a:xfrm>
            <a:off x="2574032" y="3213411"/>
            <a:ext cx="2451519" cy="577089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500" dirty="0">
                <a:solidFill>
                  <a:schemeClr val="tx2"/>
                </a:solidFill>
                <a:latin typeface="Calibri (body)"/>
              </a:rPr>
              <a:t>Total No. of Minutes Used: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515BC82F-06A5-47DC-98F6-EC398B482D3D}"/>
              </a:ext>
            </a:extLst>
          </p:cNvPr>
          <p:cNvSpPr txBox="1">
            <a:spLocks/>
          </p:cNvSpPr>
          <p:nvPr/>
        </p:nvSpPr>
        <p:spPr>
          <a:xfrm>
            <a:off x="2870152" y="4953670"/>
            <a:ext cx="1768543" cy="577089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500" dirty="0">
                <a:solidFill>
                  <a:schemeClr val="tx2"/>
                </a:solidFill>
                <a:latin typeface="Calibri (body)"/>
              </a:rPr>
              <a:t>No. of Times Used: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315EEE2-334A-4547-BFC3-85563A56FC2C}"/>
              </a:ext>
            </a:extLst>
          </p:cNvPr>
          <p:cNvSpPr txBox="1">
            <a:spLocks/>
          </p:cNvSpPr>
          <p:nvPr/>
        </p:nvSpPr>
        <p:spPr>
          <a:xfrm>
            <a:off x="2936057" y="3770811"/>
            <a:ext cx="1625474" cy="84283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1"/>
                </a:solidFill>
                <a:latin typeface="Calibri (body)"/>
              </a:rPr>
              <a:t>2053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03D0A141-CFE9-4234-9608-72672F442E66}"/>
              </a:ext>
            </a:extLst>
          </p:cNvPr>
          <p:cNvSpPr txBox="1">
            <a:spLocks/>
          </p:cNvSpPr>
          <p:nvPr/>
        </p:nvSpPr>
        <p:spPr>
          <a:xfrm>
            <a:off x="2987054" y="5447564"/>
            <a:ext cx="1625474" cy="84283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1"/>
                </a:solidFill>
                <a:latin typeface="Calibri (body)"/>
              </a:rPr>
              <a:t>166 </a:t>
            </a: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F8BAD76D-FCFD-42E1-A5D8-8BA17E42A12F}"/>
              </a:ext>
            </a:extLst>
          </p:cNvPr>
          <p:cNvSpPr txBox="1">
            <a:spLocks/>
          </p:cNvSpPr>
          <p:nvPr/>
        </p:nvSpPr>
        <p:spPr>
          <a:xfrm>
            <a:off x="6258876" y="1293886"/>
            <a:ext cx="4170183" cy="84283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Calibri (body)"/>
              </a:rPr>
              <a:t>Heatmap of Trips of NYC’s Busiest Bike</a:t>
            </a:r>
            <a:r>
              <a:rPr lang="en-US" dirty="0">
                <a:latin typeface="Calibri (body)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2813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5604A0-1BBE-4A52-9E8D-8799898937BF}"/>
              </a:ext>
            </a:extLst>
          </p:cNvPr>
          <p:cNvSpPr txBox="1"/>
          <p:nvPr/>
        </p:nvSpPr>
        <p:spPr>
          <a:xfrm>
            <a:off x="1637714" y="4105042"/>
            <a:ext cx="30781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1.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Understanding </a:t>
            </a:r>
            <a:r>
              <a:rPr lang="en-US" sz="3300" b="1" dirty="0">
                <a:solidFill>
                  <a:schemeClr val="bg2">
                    <a:lumMod val="75000"/>
                  </a:schemeClr>
                </a:solidFill>
              </a:rPr>
              <a:t>&amp;</a:t>
            </a:r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 Preprocessing Ridership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2876F-B728-4A99-836C-D5C0D5B05590}"/>
              </a:ext>
            </a:extLst>
          </p:cNvPr>
          <p:cNvSpPr txBox="1"/>
          <p:nvPr/>
        </p:nvSpPr>
        <p:spPr>
          <a:xfrm>
            <a:off x="8021224" y="4105042"/>
            <a:ext cx="27818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tx2"/>
                </a:solidFill>
              </a:rPr>
              <a:t>3. </a:t>
            </a:r>
          </a:p>
          <a:p>
            <a:r>
              <a:rPr lang="en-US" sz="3400" b="1" dirty="0">
                <a:solidFill>
                  <a:schemeClr val="tx2"/>
                </a:solidFill>
              </a:rPr>
              <a:t>Kiosk Feature: </a:t>
            </a:r>
          </a:p>
          <a:p>
            <a:r>
              <a:rPr lang="en-US" sz="3400" b="1" dirty="0">
                <a:solidFill>
                  <a:schemeClr val="tx2"/>
                </a:solidFill>
              </a:rPr>
              <a:t>Estimate Travel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AC774A-78A9-4901-905F-A2F4D7C2D052}"/>
              </a:ext>
            </a:extLst>
          </p:cNvPr>
          <p:cNvSpPr txBox="1"/>
          <p:nvPr/>
        </p:nvSpPr>
        <p:spPr>
          <a:xfrm>
            <a:off x="4998655" y="4105042"/>
            <a:ext cx="273976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2.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Ridership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582324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C78037-573C-468E-BFCA-9530FEDC2A9B}"/>
              </a:ext>
            </a:extLst>
          </p:cNvPr>
          <p:cNvSpPr txBox="1"/>
          <p:nvPr/>
        </p:nvSpPr>
        <p:spPr>
          <a:xfrm>
            <a:off x="838200" y="6173363"/>
            <a:ext cx="4582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Source: https://www.ncdc.noaa.gov/cdo-web/datasets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2685C2-7078-4788-BF58-23E4DF8FA81C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 (body)"/>
                <a:ea typeface="+mj-ea"/>
                <a:cs typeface="+mj-cs"/>
              </a:rPr>
              <a:t>NYC Weather Data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F5313A-9536-4D6C-929A-0DDE6A1008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168923"/>
              </p:ext>
            </p:extLst>
          </p:nvPr>
        </p:nvGraphicFramePr>
        <p:xfrm>
          <a:off x="838200" y="1397064"/>
          <a:ext cx="10006583" cy="47762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29079">
                  <a:extLst>
                    <a:ext uri="{9D8B030D-6E8A-4147-A177-3AD203B41FA5}">
                      <a16:colId xmlns:a16="http://schemas.microsoft.com/office/drawing/2014/main" val="332795803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16776732"/>
                    </a:ext>
                  </a:extLst>
                </a:gridCol>
                <a:gridCol w="3008376">
                  <a:extLst>
                    <a:ext uri="{9D8B030D-6E8A-4147-A177-3AD203B41FA5}">
                      <a16:colId xmlns:a16="http://schemas.microsoft.com/office/drawing/2014/main" val="3798700622"/>
                    </a:ext>
                  </a:extLst>
                </a:gridCol>
                <a:gridCol w="3127248">
                  <a:extLst>
                    <a:ext uri="{9D8B030D-6E8A-4147-A177-3AD203B41FA5}">
                      <a16:colId xmlns:a16="http://schemas.microsoft.com/office/drawing/2014/main" val="2377188032"/>
                    </a:ext>
                  </a:extLst>
                </a:gridCol>
              </a:tblGrid>
              <a:tr h="379535">
                <a:tc>
                  <a:txBody>
                    <a:bodyPr/>
                    <a:lstStyle/>
                    <a:p>
                      <a:pPr algn="l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Original Weather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Preprocessing Procedure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/>
                        <a:t>Cleaned and Preprocessed Dataset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387717"/>
                  </a:ext>
                </a:extLst>
              </a:tr>
              <a:tr h="317738">
                <a:tc>
                  <a:txBody>
                    <a:bodyPr/>
                    <a:lstStyle/>
                    <a:p>
                      <a:r>
                        <a:rPr lang="en-US" sz="1600" dirty="0"/>
                        <a:t>Data Points: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365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859513"/>
                  </a:ext>
                </a:extLst>
              </a:tr>
              <a:tr h="317738">
                <a:tc>
                  <a:txBody>
                    <a:bodyPr/>
                    <a:lstStyle/>
                    <a:p>
                      <a:r>
                        <a:rPr lang="en-US" sz="1600" dirty="0"/>
                        <a:t>No. of Features: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50750"/>
                  </a:ext>
                </a:extLst>
              </a:tr>
              <a:tr h="3726204">
                <a:tc>
                  <a:txBody>
                    <a:bodyPr/>
                    <a:lstStyle/>
                    <a:p>
                      <a:r>
                        <a:rPr lang="en-US" sz="1600" dirty="0"/>
                        <a:t>Features Type: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Name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Latitude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Longitute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Elevation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Weather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Avg</a:t>
                      </a:r>
                      <a:r>
                        <a:rPr lang="en-US" sz="1400" dirty="0"/>
                        <a:t> Wind Speed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Precipitation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Snowfall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Snow Depth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Min Temp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Max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Obtain from ncdc.noaa.gov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Preprocessed using Excel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Dropped features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duplicates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null values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Station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Name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Latitude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</a:t>
                      </a:r>
                      <a:r>
                        <a:rPr lang="en-US" sz="1400" dirty="0" err="1"/>
                        <a:t>Longitute</a:t>
                      </a:r>
                      <a:endParaRPr lang="en-US" sz="14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Elevation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Selected weather data from the Central Park station only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Weather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Avg</a:t>
                      </a:r>
                      <a:r>
                        <a:rPr lang="en-US" sz="1400" dirty="0"/>
                        <a:t> Wind Speed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Precipitation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Snowfall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Snow Depth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Min Temp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Max Temp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7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3360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42576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New Kiosk Feature: Estimate Travel 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16356-CA9E-49E6-A598-B7CC3017C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607" y="2011349"/>
            <a:ext cx="3029131" cy="40473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61E964-D3C1-4740-8853-86E30818E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18" y="2011349"/>
            <a:ext cx="3035494" cy="404732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5BA9C55-4FC2-4719-9F0A-B5D7F1FBD9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288" y="2011349"/>
            <a:ext cx="3035494" cy="404732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40FE784-1811-4C70-AD5F-7687E2906D6D}"/>
              </a:ext>
            </a:extLst>
          </p:cNvPr>
          <p:cNvSpPr txBox="1">
            <a:spLocks/>
          </p:cNvSpPr>
          <p:nvPr/>
        </p:nvSpPr>
        <p:spPr>
          <a:xfrm>
            <a:off x="1538228" y="1457993"/>
            <a:ext cx="1625474" cy="61590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tx2"/>
                </a:solidFill>
                <a:latin typeface="Calibri (body)"/>
              </a:rPr>
              <a:t>Step 1: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D9C3C8-E398-4F7A-AD29-37801702B230}"/>
              </a:ext>
            </a:extLst>
          </p:cNvPr>
          <p:cNvSpPr txBox="1">
            <a:spLocks/>
          </p:cNvSpPr>
          <p:nvPr/>
        </p:nvSpPr>
        <p:spPr>
          <a:xfrm>
            <a:off x="5278450" y="1501201"/>
            <a:ext cx="1633638" cy="52949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tx2"/>
                </a:solidFill>
                <a:latin typeface="Calibri (body)"/>
              </a:rPr>
              <a:t>Step 2: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21311B5-6AD5-4A48-A0E0-682BBBF0D184}"/>
              </a:ext>
            </a:extLst>
          </p:cNvPr>
          <p:cNvSpPr txBox="1">
            <a:spLocks/>
          </p:cNvSpPr>
          <p:nvPr/>
        </p:nvSpPr>
        <p:spPr>
          <a:xfrm>
            <a:off x="9028298" y="1457993"/>
            <a:ext cx="1625474" cy="61590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tx2"/>
                </a:solidFill>
                <a:latin typeface="Calibri (body)"/>
              </a:rPr>
              <a:t>Step 3:</a:t>
            </a:r>
          </a:p>
        </p:txBody>
      </p:sp>
    </p:spTree>
    <p:extLst>
      <p:ext uri="{BB962C8B-B14F-4D97-AF65-F5344CB8AC3E}">
        <p14:creationId xmlns:p14="http://schemas.microsoft.com/office/powerpoint/2010/main" val="2258404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42576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Modeling: Time Travel Prediction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40FE784-1811-4C70-AD5F-7687E2906D6D}"/>
              </a:ext>
            </a:extLst>
          </p:cNvPr>
          <p:cNvSpPr txBox="1">
            <a:spLocks/>
          </p:cNvSpPr>
          <p:nvPr/>
        </p:nvSpPr>
        <p:spPr>
          <a:xfrm>
            <a:off x="1571442" y="1457993"/>
            <a:ext cx="1625474" cy="61590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000" b="1" dirty="0">
              <a:solidFill>
                <a:schemeClr val="tx2"/>
              </a:solidFill>
              <a:latin typeface="Calibri (body)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13A3F68-0FF5-4235-BF10-4D566D0AD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504806"/>
              </p:ext>
            </p:extLst>
          </p:nvPr>
        </p:nvGraphicFramePr>
        <p:xfrm>
          <a:off x="838200" y="1733461"/>
          <a:ext cx="10006583" cy="155585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29079">
                  <a:extLst>
                    <a:ext uri="{9D8B030D-6E8A-4147-A177-3AD203B41FA5}">
                      <a16:colId xmlns:a16="http://schemas.microsoft.com/office/drawing/2014/main" val="332795803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16776732"/>
                    </a:ext>
                  </a:extLst>
                </a:gridCol>
                <a:gridCol w="3008376">
                  <a:extLst>
                    <a:ext uri="{9D8B030D-6E8A-4147-A177-3AD203B41FA5}">
                      <a16:colId xmlns:a16="http://schemas.microsoft.com/office/drawing/2014/main" val="3798700622"/>
                    </a:ext>
                  </a:extLst>
                </a:gridCol>
                <a:gridCol w="3127248">
                  <a:extLst>
                    <a:ext uri="{9D8B030D-6E8A-4147-A177-3AD203B41FA5}">
                      <a16:colId xmlns:a16="http://schemas.microsoft.com/office/drawing/2014/main" val="2377188032"/>
                    </a:ext>
                  </a:extLst>
                </a:gridCol>
              </a:tblGrid>
              <a:tr h="562332">
                <a:tc>
                  <a:txBody>
                    <a:bodyPr/>
                    <a:lstStyle/>
                    <a:p>
                      <a:pPr algn="l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Type of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Good Predictor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Evaluation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387717"/>
                  </a:ext>
                </a:extLst>
              </a:tr>
              <a:tr h="496762">
                <a:tc>
                  <a:txBody>
                    <a:bodyPr/>
                    <a:lstStyle/>
                    <a:p>
                      <a:r>
                        <a:rPr lang="en-US" sz="1600" b="0" dirty="0"/>
                        <a:t>Model 1</a:t>
                      </a:r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0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0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500" b="0" kern="1200" dirty="0">
                        <a:solidFill>
                          <a:schemeClr val="tx1"/>
                        </a:solidFill>
                        <a:latin typeface="Calibri (body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859513"/>
                  </a:ext>
                </a:extLst>
              </a:tr>
              <a:tr h="496762">
                <a:tc>
                  <a:txBody>
                    <a:bodyPr/>
                    <a:lstStyle/>
                    <a:p>
                      <a:r>
                        <a:rPr kumimoji="0" lang="en-US" sz="1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Model 2</a:t>
                      </a:r>
                      <a:endParaRPr lang="en-US" sz="17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700" b="0" kern="1200" dirty="0" err="1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XGBoost</a:t>
                      </a:r>
                      <a:endParaRPr lang="en-US" sz="1700" b="0" kern="1200" dirty="0">
                        <a:solidFill>
                          <a:schemeClr val="tx1"/>
                        </a:solidFill>
                        <a:latin typeface="Calibri (body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RMSLE: 1.17899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5075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3D42474-B9E8-40D2-BC7C-E75671E05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975298"/>
              </p:ext>
            </p:extLst>
          </p:nvPr>
        </p:nvGraphicFramePr>
        <p:xfrm>
          <a:off x="838199" y="3750141"/>
          <a:ext cx="10006583" cy="195111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98136">
                  <a:extLst>
                    <a:ext uri="{9D8B030D-6E8A-4147-A177-3AD203B41FA5}">
                      <a16:colId xmlns:a16="http://schemas.microsoft.com/office/drawing/2014/main" val="3327958032"/>
                    </a:ext>
                  </a:extLst>
                </a:gridCol>
                <a:gridCol w="3296093">
                  <a:extLst>
                    <a:ext uri="{9D8B030D-6E8A-4147-A177-3AD203B41FA5}">
                      <a16:colId xmlns:a16="http://schemas.microsoft.com/office/drawing/2014/main" val="216776732"/>
                    </a:ext>
                  </a:extLst>
                </a:gridCol>
                <a:gridCol w="2020186">
                  <a:extLst>
                    <a:ext uri="{9D8B030D-6E8A-4147-A177-3AD203B41FA5}">
                      <a16:colId xmlns:a16="http://schemas.microsoft.com/office/drawing/2014/main" val="3798700622"/>
                    </a:ext>
                  </a:extLst>
                </a:gridCol>
                <a:gridCol w="1892168">
                  <a:extLst>
                    <a:ext uri="{9D8B030D-6E8A-4147-A177-3AD203B41FA5}">
                      <a16:colId xmlns:a16="http://schemas.microsoft.com/office/drawing/2014/main" val="2377188032"/>
                    </a:ext>
                  </a:extLst>
                </a:gridCol>
              </a:tblGrid>
              <a:tr h="619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Destination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Trip Distance (Miles)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Predicted Trip Time (Minutes)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387717"/>
                  </a:ext>
                </a:extLst>
              </a:tr>
              <a:tr h="443758"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PERSHING SQUARE NORTH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E 24 ST &amp; PARK AVE S</a:t>
                      </a:r>
                      <a:endParaRPr lang="en-US" sz="1700" b="0" kern="1200" dirty="0">
                        <a:solidFill>
                          <a:schemeClr val="tx1"/>
                        </a:solidFill>
                        <a:latin typeface="Calibri (body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1.06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7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3.52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859513"/>
                  </a:ext>
                </a:extLst>
              </a:tr>
              <a:tr h="443758"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N 6 ST &amp; BEDFORD 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WYTHE AVE &amp; METROPOLITAN AVE</a:t>
                      </a:r>
                      <a:endParaRPr lang="en-US" sz="1700" b="0" kern="1200" dirty="0">
                        <a:solidFill>
                          <a:schemeClr val="tx1"/>
                        </a:solidFill>
                        <a:latin typeface="Calibri (body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/>
                          </a:solidFill>
                        </a:rPr>
                        <a:t>2.58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50750"/>
                  </a:ext>
                </a:extLst>
              </a:tr>
              <a:tr h="443758"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W 21 ST &amp; 6 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9 AVE &amp; W 22 ST</a:t>
                      </a:r>
                      <a:endParaRPr lang="en-US" sz="1700" b="0" kern="1200" dirty="0">
                        <a:solidFill>
                          <a:schemeClr val="tx1"/>
                        </a:solidFill>
                        <a:latin typeface="Calibri (body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0" dirty="0">
                          <a:solidFill>
                            <a:schemeClr val="tx1"/>
                          </a:solidFill>
                        </a:rPr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/>
                          </a:solidFill>
                        </a:rPr>
                        <a:t>2.67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954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220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5604A0-1BBE-4A52-9E8D-8799898937BF}"/>
              </a:ext>
            </a:extLst>
          </p:cNvPr>
          <p:cNvSpPr txBox="1"/>
          <p:nvPr/>
        </p:nvSpPr>
        <p:spPr>
          <a:xfrm>
            <a:off x="1637714" y="4105042"/>
            <a:ext cx="30781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2060"/>
                </a:solidFill>
              </a:rPr>
              <a:t>1.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Understanding </a:t>
            </a:r>
            <a:r>
              <a:rPr lang="en-US" sz="3300" b="1" dirty="0">
                <a:solidFill>
                  <a:srgbClr val="002060"/>
                </a:solidFill>
              </a:rPr>
              <a:t>&amp;</a:t>
            </a:r>
            <a:r>
              <a:rPr lang="en-US" sz="3400" b="1" dirty="0">
                <a:solidFill>
                  <a:srgbClr val="002060"/>
                </a:solidFill>
              </a:rPr>
              <a:t> Preprocessing Ridership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2876F-B728-4A99-836C-D5C0D5B05590}"/>
              </a:ext>
            </a:extLst>
          </p:cNvPr>
          <p:cNvSpPr txBox="1"/>
          <p:nvPr/>
        </p:nvSpPr>
        <p:spPr>
          <a:xfrm>
            <a:off x="8021224" y="4105042"/>
            <a:ext cx="27818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2060"/>
                </a:solidFill>
              </a:rPr>
              <a:t>3. 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Kiosk Feature: 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Travel Time 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AC774A-78A9-4901-905F-A2F4D7C2D052}"/>
              </a:ext>
            </a:extLst>
          </p:cNvPr>
          <p:cNvSpPr txBox="1"/>
          <p:nvPr/>
        </p:nvSpPr>
        <p:spPr>
          <a:xfrm>
            <a:off x="4998655" y="4105042"/>
            <a:ext cx="273976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2060"/>
                </a:solidFill>
              </a:rPr>
              <a:t>2. 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Ridership 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982818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5604A0-1BBE-4A52-9E8D-8799898937BF}"/>
              </a:ext>
            </a:extLst>
          </p:cNvPr>
          <p:cNvSpPr txBox="1"/>
          <p:nvPr/>
        </p:nvSpPr>
        <p:spPr>
          <a:xfrm>
            <a:off x="1637714" y="4105042"/>
            <a:ext cx="30781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002060"/>
                </a:solidFill>
              </a:rPr>
              <a:t>1.</a:t>
            </a:r>
          </a:p>
          <a:p>
            <a:r>
              <a:rPr lang="en-US" sz="3400" b="1" dirty="0">
                <a:solidFill>
                  <a:srgbClr val="002060"/>
                </a:solidFill>
              </a:rPr>
              <a:t>Understanding </a:t>
            </a:r>
            <a:r>
              <a:rPr lang="en-US" sz="3300" b="1" dirty="0">
                <a:solidFill>
                  <a:srgbClr val="002060"/>
                </a:solidFill>
              </a:rPr>
              <a:t>&amp;</a:t>
            </a:r>
            <a:r>
              <a:rPr lang="en-US" sz="3400" b="1" dirty="0">
                <a:solidFill>
                  <a:srgbClr val="002060"/>
                </a:solidFill>
              </a:rPr>
              <a:t> Preprocessing Ridership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2876F-B728-4A99-836C-D5C0D5B05590}"/>
              </a:ext>
            </a:extLst>
          </p:cNvPr>
          <p:cNvSpPr txBox="1"/>
          <p:nvPr/>
        </p:nvSpPr>
        <p:spPr>
          <a:xfrm>
            <a:off x="8021224" y="4105042"/>
            <a:ext cx="27818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3.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Kiosk Feature: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Travel Time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AC774A-78A9-4901-905F-A2F4D7C2D052}"/>
              </a:ext>
            </a:extLst>
          </p:cNvPr>
          <p:cNvSpPr txBox="1"/>
          <p:nvPr/>
        </p:nvSpPr>
        <p:spPr>
          <a:xfrm>
            <a:off x="4998655" y="4105042"/>
            <a:ext cx="273976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2.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Ridership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223378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C78037-573C-468E-BFCA-9530FEDC2A9B}"/>
              </a:ext>
            </a:extLst>
          </p:cNvPr>
          <p:cNvSpPr txBox="1"/>
          <p:nvPr/>
        </p:nvSpPr>
        <p:spPr>
          <a:xfrm>
            <a:off x="838200" y="6183994"/>
            <a:ext cx="35610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 Source: Citi Bike System Data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2685C2-7078-4788-BF58-23E4DF8FA81C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NYC Citi Bike Data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F5313A-9536-4D6C-929A-0DDE6A1008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726575"/>
              </p:ext>
            </p:extLst>
          </p:nvPr>
        </p:nvGraphicFramePr>
        <p:xfrm>
          <a:off x="838200" y="1407695"/>
          <a:ext cx="10006583" cy="47762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29079">
                  <a:extLst>
                    <a:ext uri="{9D8B030D-6E8A-4147-A177-3AD203B41FA5}">
                      <a16:colId xmlns:a16="http://schemas.microsoft.com/office/drawing/2014/main" val="332795803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16776732"/>
                    </a:ext>
                  </a:extLst>
                </a:gridCol>
                <a:gridCol w="3008376">
                  <a:extLst>
                    <a:ext uri="{9D8B030D-6E8A-4147-A177-3AD203B41FA5}">
                      <a16:colId xmlns:a16="http://schemas.microsoft.com/office/drawing/2014/main" val="3798700622"/>
                    </a:ext>
                  </a:extLst>
                </a:gridCol>
                <a:gridCol w="3127248">
                  <a:extLst>
                    <a:ext uri="{9D8B030D-6E8A-4147-A177-3AD203B41FA5}">
                      <a16:colId xmlns:a16="http://schemas.microsoft.com/office/drawing/2014/main" val="2377188032"/>
                    </a:ext>
                  </a:extLst>
                </a:gridCol>
              </a:tblGrid>
              <a:tr h="379535">
                <a:tc>
                  <a:txBody>
                    <a:bodyPr/>
                    <a:lstStyle/>
                    <a:p>
                      <a:pPr algn="l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Original Citi Bike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Preprocessing Procedure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Cleaned and Preprocessed Dataset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387717"/>
                  </a:ext>
                </a:extLst>
              </a:tr>
              <a:tr h="317738">
                <a:tc>
                  <a:txBody>
                    <a:bodyPr/>
                    <a:lstStyle/>
                    <a:p>
                      <a:r>
                        <a:rPr lang="en-US" sz="1600" dirty="0"/>
                        <a:t>Data Points: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16.4 Million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1 Million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859513"/>
                  </a:ext>
                </a:extLst>
              </a:tr>
              <a:tr h="317738">
                <a:tc>
                  <a:txBody>
                    <a:bodyPr/>
                    <a:lstStyle/>
                    <a:p>
                      <a:r>
                        <a:rPr lang="en-US" sz="1600" dirty="0"/>
                        <a:t>No. of Features: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 b="1" kern="1200" dirty="0">
                          <a:solidFill>
                            <a:schemeClr val="tx1"/>
                          </a:solidFill>
                          <a:latin typeface="Calibri (body)"/>
                          <a:ea typeface="+mj-ea"/>
                          <a:cs typeface="+mj-cs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50750"/>
                  </a:ext>
                </a:extLst>
              </a:tr>
              <a:tr h="3726204">
                <a:tc>
                  <a:txBody>
                    <a:bodyPr/>
                    <a:lstStyle/>
                    <a:p>
                      <a:r>
                        <a:rPr lang="en-US" sz="1600" dirty="0"/>
                        <a:t>Features Type: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Trip Duration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 Time and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Stop Time and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 Station Name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End Station Name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Station 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Station Lat/Long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Bike 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User Type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Gender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Year of Birth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Aggregate Jan-Dec 17 csv files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Drop rows with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duplicates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null values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an unknown gender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same start and end stations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trip durations &gt; 75 min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dirty="0"/>
                        <a:t>         - trip distances &gt;  40 miles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trip rates &gt; 30 mph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Randomly sample 1 million rows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Added new features including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Trip Rate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Age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         - Age Groups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Dropped Year of Birth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Trip Duration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 Time and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Stop Time and Date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 Station Name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End Station Name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Station 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Station Lat/Long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Bike 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User Type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Gender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Trip Duration (min)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Trip Rate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Age Groups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Start/Stop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7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014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5604A0-1BBE-4A52-9E8D-8799898937BF}"/>
              </a:ext>
            </a:extLst>
          </p:cNvPr>
          <p:cNvSpPr txBox="1"/>
          <p:nvPr/>
        </p:nvSpPr>
        <p:spPr>
          <a:xfrm>
            <a:off x="1637714" y="4105042"/>
            <a:ext cx="3151102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1.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Understanding </a:t>
            </a:r>
            <a:r>
              <a:rPr lang="en-US" sz="3300" b="1" dirty="0">
                <a:solidFill>
                  <a:schemeClr val="bg2">
                    <a:lumMod val="75000"/>
                  </a:schemeClr>
                </a:solidFill>
              </a:rPr>
              <a:t>&amp;</a:t>
            </a:r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 Preprocessing Ridership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2876F-B728-4A99-836C-D5C0D5B05590}"/>
              </a:ext>
            </a:extLst>
          </p:cNvPr>
          <p:cNvSpPr txBox="1"/>
          <p:nvPr/>
        </p:nvSpPr>
        <p:spPr>
          <a:xfrm>
            <a:off x="8021224" y="4105042"/>
            <a:ext cx="27818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3.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Kiosk Feature: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Travel Time </a:t>
            </a:r>
          </a:p>
          <a:p>
            <a:r>
              <a:rPr lang="en-US" sz="3400" b="1" dirty="0">
                <a:solidFill>
                  <a:schemeClr val="bg2">
                    <a:lumMod val="75000"/>
                  </a:schemeClr>
                </a:solidFill>
              </a:rPr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AC774A-78A9-4901-905F-A2F4D7C2D052}"/>
              </a:ext>
            </a:extLst>
          </p:cNvPr>
          <p:cNvSpPr txBox="1"/>
          <p:nvPr/>
        </p:nvSpPr>
        <p:spPr>
          <a:xfrm>
            <a:off x="4998655" y="4105042"/>
            <a:ext cx="273976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tx2"/>
                </a:solidFill>
              </a:rPr>
              <a:t>2. </a:t>
            </a:r>
          </a:p>
          <a:p>
            <a:r>
              <a:rPr lang="en-US" sz="3400" b="1" dirty="0">
                <a:solidFill>
                  <a:schemeClr val="tx2"/>
                </a:solidFill>
              </a:rPr>
              <a:t>Ridership </a:t>
            </a:r>
          </a:p>
          <a:p>
            <a:r>
              <a:rPr lang="en-US" sz="3400" b="1" dirty="0">
                <a:solidFill>
                  <a:schemeClr val="tx2"/>
                </a:solidFill>
              </a:rPr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468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Top Five Start Stations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C71D4C-06D4-45F2-9B90-95BF5C87B57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46" y="1618613"/>
            <a:ext cx="5547435" cy="43707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2A5871-C844-4F4E-AAB8-DA55112766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1" r="14031" b="8252"/>
          <a:stretch/>
        </p:blipFill>
        <p:spPr>
          <a:xfrm>
            <a:off x="5911793" y="1984241"/>
            <a:ext cx="5513675" cy="3872518"/>
          </a:xfrm>
          <a:prstGeom prst="rect">
            <a:avLst/>
          </a:prstGeom>
        </p:spPr>
      </p:pic>
      <p:sp>
        <p:nvSpPr>
          <p:cNvPr id="15" name="AutoShape 2" descr="data:image/png;base64,iVBORw0KGgoAAAANSUhEUgAAAa0AAAFSCAYAAABBkoD7AAAABHNCSVQICAgIfAhkiAAAAAlwSFlzAAALEgAACxIB0t1+/AAAADl0RVh0U29mdHdhcmUAbWF0cGxvdGxpYiB2ZXJzaW9uIDIuMS4yLCBodHRwOi8vbWF0cGxvdGxpYi5vcmcvNQv5yAAAIABJREFUeJzs3XlcTmn/wPFPuxaVErKvd5ZElEhIWcJkKcvP+jD2ZQyDwVgHw8wwhsYyY98ZPZgsj8FkqZEsmclOYlBIlpL25fz+6OnM9GiRJeL7fr16ue9zrnNd33P3cn+7rnOd62gpiqIghBBCFAHabzsAIYQQ4kVJ0hJCCFFkSNISQghRZEjSEkIIUWRI0hJCCFFkSNISQghRZOi+7QCEKKhJkyaxa9euXPeXK1eOw4cPv7H2fX19mTp1ao77dHR0uHTpErdu3aJNmzbo6+tz/vz5NxbL06dP+eGHH/D39+fBgweUKFECGxsbhg8fTsOGDdVy6enp/Pzzz3h4eGBhYfHK7QYFBaGvr4+Dg0OuZX755Rc2b97M9evX0dbWpnz58nh5edGrVy/09PTUcufPnyc6Oho3N7cXbj8uLo4dO3bQv39/NZ4BAwZQpUoVfv3115c+L/Huk6QlipzatWvz9OlTAO7fv8/FixcxNzdXv6QtLS0LJQ5LS0vq16+fbZuOjg4ARkZGuLu7Z/tyfhOGDRtGSEgIlpaWODk58eDBAwIDAzl+/Dhr1qyhSZMmAHTu3Jlr164VKDHkZs6cOWzcuJFvv/0216SVldh1dHSwt7dHV1eXkJAQ5s6dy+XLl/n6668BWL16NfPnz2f06NEvHNuNGzfo3bs3JiYmatKysLDA3d2dMmXKvPL5iXebJC1R5PTr149+/foB4Ofnx+eff45Go2HZsmWFGketWrVybdPKyuqNx3PlyhVCQkIwNzfH398fQ0NDACZPnszOnTvZsmWLmrSuXbv22tq9evVqvmU2b94MwIIFC2jfvj0Ap06dom/fvvj5+fHFF19gampKWFgYBV3fIDo6msePH2NiYqJuq1mzZqH//sXbIde0xHvNz88PLy8v7OzscHZ2ZsqUKTx+/Fjd37NnT2xsbDhy5Aj9+/fHzs4ODw8P/P39X6ndW7duYWNjQ926dYHMRGtjY8PWrVvVMjdv3sTGxobGjRuTkpICwMaNG3F3d8fW1pYOHTqwZ8+eXNvI6sXFxcWxfft2tfc5YcIENm/ezMiRIwFo3ry5ekyLFi3UL/egoCC6d++Ovb099erVo1OnThw6dOi5z2bFihW4urri7OzM6NGjOXXqFACff/652tPJLbbdu3dz/fp1ABo1asTWrVvZuHEjBgYGfP/99+ow7+LFi2ndujUAT548Yfz48Tg7O2Nra0vz5s2ZM2cOKSkp3Lp1S/2D5fbt29jY2HDmzBmCgoKwsbHBw8NDjSElJYUffviBVq1aYWtrS6tWrVi+fDnp6ekApKWlYWNjg4ODA2fOnKFLly7Ur1+f7t2788cff6j1nDhxgv/7v//DwcEBe3t7vL29OXr0aK6/F/FmSdIS763169fz+eefc/XqVerVq4eBgQH//ve/6dOnD/Hx8dnKjh8/ngcPHlCtWjVu3rzJJ598QlhY2GuLpVu3bgDZkpCfnx8AnTp1Ql9fH19fX+bMmcPTp09xcnIiOjqa8ePH53qNpmrVqjRs2JD09HTmzp1L48aN6dGjB1u3bqVChQrUrFkTgGbNmqnHuLi4UKVKFe7du8ewYcM4f/48NjY2aDQarly5wtixY4mNjc3Wzvfff0+pUqWoWLEiDRo0wNzcHIA6derQoEGDPM/3yJEjdOjQgZYtWzJt2jRSU1NxcHDAwMCA6tWrY21tDUC1atVwdnYGMq9Z7tmzB0NDQ5ycnIiLi2Pjxo34+vpiZGSktpk1BFuiRIkcY/jss89YsmQJsbGxNGzYkJiYGBYtWsSkSZOylUtKSmLIkCGYmJhgYGBAaGioWubRo0cMGzaMc+fOUatWLWxtbbl06RKjRo0iPDw8x3bFG6YIUYT98ssvikajUfr06ZNte2JiotKwYUNFo9Eohw8fVhRFUZKSkpQuXbooGo1GWbVqlaIoivJ///d/ikajUQYPHqykp6criqIon332maLRaJRJkybl2Ob27dsVjUaT48/p06cVRVGUv/76S9FoNIqtra2iKIqSnJysNGrUSLGxsVEiIiKUjIwMxc3NTdFoNMrVq1cVRVGUFi1aKBqNRgkPD1cURVGuX7+uaDQapUuXLrme/6NHj5QJEyYoderUyRZH/fr1lYCAALVc1vZ79+4piqIod+/eVdatW6f4+fkpiqIoGRkZSrt27RSNRqOcP38+22czduzYbG326dNH0Wg0yi+//JLn72bjxo1Ks2bNnvuMpkyZopaZOHGiotFolKVLl6rbdu3apSxcuFBJTk5WFEVRfvrpJ0Wj0SizZs1SFEVRgoODFY1Go7Rq1Uo95vjx44pGo1Hatm2rKIqihISEKBqNRmnYsKF6znfu3FHq16+vaDQa5dy5c0pqaqoa0+rVqxVFUZTz58+r22JjY5WLFy8qGo1Gad++vXL//n1FURRl3759yq5du9T3onBJT0u8l65du0ZcXByWlpa0bNkSAAMDAzp27AhASEhItvKtW7dGWzvzv0Pbtm2BzAv+ebG0tMTd3T3bT25/9evr6+Pp6YmiKOzdu5eQkBAiIiKoV68eGo2GuLg47t27B0C7du2wsbFRrwVdvnxZHT78XxYWFnz77bcEBwezbNky+vbti6WlJQkJCcyYMSPX2K2trWnTpg3R0dGMGjWKZs2aqT2H5OTkbGX/OQuxIPr06cPRo0fx9fVl3Lhx1KtXD8icpBEcHJzrce3bt0ej0TBnzhw6derEwoULc4wrL1m/XxcXF3VyRvny5WncuHG2/Vnc3d0BqFGjhrotJSUFGxsbXFxcuH79Os2bN8fDw4PTp09TsWJFSpcu/cLxiNdHJmKID4ry34v+Wlpa2bb/MylklclKYrnJayJGTrp3787GjRvZv38/9+/fB6Br164ApKamquWyvkD/KTk5GX19/Wzb9u/fz969e7G3t2fQoEFq4uzbty9t2rQhMjKSmJgYdTjvny5cuMCAAQPQ19enT58+9O3bl2+//ZYLFy48NzGiePHiL3yOAA8ePOCbb77h6dOnLF++HDs7O+zs7BgyZAg9e/bk7NmzXL58WU0g/5SWlsagQYM4efIk3t7eDBs2jBs3buDj41OgCRv/+/vNktvvP2sSS9bsz6yyOjo6rFy5kuPHj3Ps2DFCQkLYtm0bW7ZsYc6cOeowqCg80tMS76Xq1atjZGTEo0ePOHLkCJD5xZ91TcnR0TFb+V9//ZW0tDQAtXz16tVfa0wajYZ69epx+fJl9u7di6GhodqbsrCwoGTJkkDmNPZly5Yxfvx4rK2tadWqVY6JQ0dHh99++42VK1cSERGhbv/rr7+AzGs+WcdlfUlnZGQAqBM3PD09GT58ODVq1ODu3bs5xv3PL/J/1pVbErG0tCQwMJCAgAC2bNmibn/27BmPHj0CUHsp/xvXhQsXOHnyJBYWFsyePZt27dplOzf4+4+JrGNykjUB5vjx4+ofCBEREZw8eRLguan6uSW5kJAQvvjiC06ePMnUqVPZtWsXEydOBODYsWO5ti/eHOlpifeSkZERQ4YMYdGiRYwaNYoGDRoQERHB3bt3qVGjBt27d89WPiQkhA4dOmBiYsKFCxfQ1dVlwIABrz2ubt26ERoaytOnT/Hy8so2bfvjjz/m22+/pV+/ftSvX5/Lly8TExPDkCFDcqzLzc2NBg0acPbsWT766CPq1atHcnIyoaGhAAwZMkRNOBYWFjx69IhRo0bRsWNHKlSoAMCmTZu4evUqV69eVWdVJiQk5HkOWTcn//DDDwQHB6v3XGXR0dFhzJgxfPnll3z11Vfs3LkTS0tLLly4QExMDDVq1KBVq1bZ6tq2bRt//vknX331Fbq6ujx+/JguXbqoN2v/M66sYyIjI+nTpw+ffvrpczE2atSIpk2bcvz4cTw9PalTpw4XLlwgISEBLy8v6tSpo/6RkpdSpUpx8OBB4uPjCQoKokSJEpw9exZAvZ1AFC7paYn31vDhw5k3bx42NjaEhoaSlJREt27d2LhxI0ZGRtnKjhs3jnLlynH16lWqVq3KsmXLqFq16muPqUOHDhgbGwPg7e2dbd/HH3/MhAkTsLKy4syZMxgZGfHJJ58wduzYHOvS1dVlxYoVDBs2jHLlyhEaGsrVq1extbVlzpw5DB8+XC07duxYrKysuHHjBs+ePaNfv354e3tjZGTExYsXqVu3rprIz5w5k+c5fPzxx1SrVo0HDx7w4MGDHMv06tULHx8fHBwciIqK4uTJkxgbG9OnTx82bNigDnX26NEDW1tbYmNjiYyMpFSpUnzzzTdUqFCBW7dukZaWps7kO3v2LBkZGVSrVo0ePXpgbGxMWFgYiYmJz7WvpaXF8uXLGT58OGZmZpw5cwZzc3M+++wz5syZk+f5/VOFChXYsGEDzZs3JzIykpCQEMqWLcuUKVPo3bv3C9cjXh8tpSADxUK8Z7KusSxcuJAOHTq87XCEEPmQnpYQQogiQ5KWEEKIIkOGB4UQQhQZ0tMSQghRZEjSEkIIUWRI0hJCCFFkyM3Fb1h0dNzbDkEIIYoUK6vclw6TnpYQQogiQ5KWEEKIIkOSlhBCiCJDrmm9YRrN9LcdghBCFKpr12a9sbqlpyWEEKLIkKQlhBCiyJCkJYQQosh475NW37592bRpU477fvzxRyZMmFDIEQkhhHhZH/REjGHDhr3tEIQQQhTAW+1pRUREYG9vz9KlS3F0dMTFxYX169cDEBMTw4QJE2jSpAlubm6sWLGCrAXpJ02axNixY2nZsiWenp6kpKQwefJknJyccHFxYfTo0Tx58kRt58qVK3Tv3h17e3t69uxJZGQkkPm48NGjR6t1zpkzh169emFvb4+XlxcXL14EQFEUlixZQpMmTWjRogVr1qyhdu3aREREFObHJYQQH7y3PjyYkJDA1atXOXbsGD/++CNLliwhICCAzz//HC0tLfz9/dmwYQO7d+9m586d6nGnT59m27ZtbNmyBT8/P8LDwzly5AiHDh0iISGBDRs2qGUDAgJYsGABQUFB6Orqsnz58hxj8fPzY/r06Zw4cYJKlSqxcOFCAHbs2MHOnTvZunUr+/bt4/Tp06Snp7/ZD0YIIcRz3nrSApgyZQpGRkbY2trSuXNn1q9fT0BAAJMnT8bIyIjy5cszcOBAfH191WOcnJwoXbo0xYsXp3jx4ty6dYtdu3bx5MkTVqxYwaeffqqW7dGjBxUrVsTQ0BA3N7dce0hubm7UrFmTYsWK0b59e/766y8Adu/eTb9+/ahcuTImJiZyHUwIId6St35Ny8DAgNKlS6vvy5Qpw5UrV1AUhdatW6vbMzIyMDc3V99bWVmprz08PHj8+DE7d+7kq6++QqPRMGvWLOzs7AAwMzNTy+rp6eXaS7KwsFBf6+rqqsORDx48wNraWt1Xrly5lz1dIYQQr+CtJ63k5GRiY2PVxHL37l0qVKjA2bNnCQoKQl9fH4DY2Fji4+PV47S0tNTXf/31F40bN6ZXr148efKEpUuX8vnnn/Prr7++lhitra25d++e+v7+/fuvpV4hhBAF804MD3733XekpKRw7tw5/Pz86NKlCw0bNmT+/PkkJSURExPD6NGj+f7773M83t/fn3HjxvHw4UPMzMwwNjbO1it7VV26dGHDhg3cunWLhISEXOMQQgjxZr31nhaAsbExrq6uFCtWjClTpuDo6MjChQuZO3cubm5upKen07x5c2bMmJHj8f369eP27dt4enqSlJSEra0t8+bNe23xeXp6cv36dbp164ahoSGdOnUCMocahRBCFB4tJevCzVsQERGBu7s7Z8+exdjY+G2Fka8rV65gYWFBqVKlAAgPD+ejjz7ijz/+oFixYnkeW6LE2MIIUQgh3hmvumCuPATyFQUEBDBhwgSePXtGUlISK1euxNHRMd+EJYQQ4vV6J4YH33X9+/fn1q1btGrVitTUVBo1asT8+fPfdlhCCPHBeavDgx8CGR4UQnxoZHhQCCGEytS0GOHhc4iOXpBte7t2dThxYiL3788nKGgibdrUVvctXdqTJ0++z/GnZ09HAHR1tfnqq85cvz6biIiv2bhxAKVKZU8gQ4c25/TpyURGfsOpU5MZOLDpmz/hf5DhQSGEKEJMTYuxefNALCyMSUv7e6EEW9uyrF8/gIwMhdDQO9SvX4FNmz6mRYsFXL58n9DQCMzMDNXy2tpatG1bm4wMhStXMu89nT69AyNGtODu3RgePIjjo4/sKFWqOG3b+gDQu3cjvv66C4mJKQQH36RBg4osWNCVuLgktm8PKZTzl56WEEIUEZ071+f33yfg4lL9uX2DBzdDT0+HOXP20batD99+ewA9PR0GD24GwIoVgfTps0b9OXz4Ctra2syff4g//riDgYEu/fs7k5qaTsuWC3Fxmc+1a1E0alQFB4dKALRrZwvAhAk78PL6kT591gDw0Ud2hfQJFKGkNX/+fFxcXGjSpAkDBw7kzp07JCUlMW3aNBo2bKiuBO/m5gbAzp078fLyUo+Pj4/HxsZGXXdw3759eHl54ejoSKNGjZg+fbq6bJObmxvTpk3DyclJvTdsy5YttGnTBicnJ0aOHEl0dHQhfwJCiA/dZ5+1wsLCmLlz9z+3z8mpCgC//x4OQEBAGACNGlV+rmzp0qZMm9aBW7cesXixP5DZUytevBjXrz/gwYM4MjIUgoLCs9Xx8OEzALJmQmQtTBQbm/hazu9FFInhwRMnTrB//3727NlD8eLFmTFjBj/88AMWFhZcuXKFQ4cOkZiYyKBBg16ovoiICKZOncr69euxs7Pj+vXrdO/enXbt2tGkSRMgczmpY8eOkZaWxv79+1mxYgUrV66kYsWKfP/994wdOzbXh0sKIcSbsHr1cQ4evISurjZffNEu275y5TJXAXr8OP6//yZk2/5PI0a0wNTUkC+/3Etyctp/y5XIdvw/X2ft+/bbAzg4VGL+fG+8vRvQoEEF7tx5zHffHXqdp5mnItHTMjEx4dGjR/j6+nL79m1mz57Nt99+y/79+xk6dCgWFhaUK1fuhR/qWKpUKfbs2YOdnR1PnjwhJiYGMzMzoqKi1DJt27alWLFimJiY8O9//5v+/ftTo0YNDAwM+OyzzwgNDeXmzZtv6pSFEOI569ef4N692Bz3GRpmrtCTdZ0rNTX9v9v1nyvXt68TsbGJbN16+rnjU1Mz1G1Zr42MMvfp6ur8970+bm42mJsbERkZk+3a2ptWJJJW3bp1mTdvHgEBAXTs2JF27dpx9OhRHj9+TJkyZdRylSpVeqH6dHV18fX1pWnTpnTv3p2NGzeSmppKRsbfv6ySJUuqr+/du8eiRYtwcHDAwcEBZ2dntLS0uHv37us7SSGEeAVJSakA6Ohkfq3r6WUmmMTElGzl2rWzpUQJYw4evERiYupzx+vq/p0W9PQyXyckZO77/vvu1KlTlunTd1O+/ERmztxD48ZVWb9+wBs6q+cVieHBe/fuUbVqVTZt2kR8fDybN29mzJgxWFtbc/fuXWxtMy8OPnjwQD1GW1ub1NS/fyExMTHq63379vGf//yHX375RX3Eibu7e7Y2/7mKvJWVFR9//DFdu3ZVt4WHh1OhQoXXe6JCCPGS7t9/SrVqVpQoYcydO0+wsDACIDIyJls5V1cNAL/9dvm54wFKlDBSt1lYGP+3jswnwTdunHndbNWq30lMTGXFikBmzvSkQYOKmJoW4+nTpDdwZtkViZ5WaGgoQ4cO5c6dOxgbG2NqaoqpqSk9evRg2bJlREVF8ejRI3766Sf1mCpVqnDz5k1CQ0NJTk5mxYoVaiJ69uwZurq66Ovrk5KSwsqVK4mIiCAtLS3H9rt06cLatWu5desWGRkZbNy4ke7du5OYWHgXH4UQIi8hIbcAaNYsc2Zh1gzD4OAb2co1a1YDgLNnb2fbfv58JElJqdSoUYrSpU3R1taiceOq/60j81JITEzmdbIGDSoCYGdXHoD4+GTi4pJf+znlpEj0tDw8PLh69So9e/YkPj6eKlWq4OPjQ926dXn69Cne3t4UK1YMZ2dnfv/9dwDq1atH3759GT58OFpaWgwaNEh9ZleXLl04ceIELVu2pFixYjg6OtK6dWvCw8NzbL9Tp07ExMQwePBgHj58SNWqVfnpp5+yPVxSCCHeppUrf8fbuwHTpnXA09MOe/sKpKSksWrV8WzlypUzJyUljfDwh9m2JySksGnTSQYNcuHw4bHExiZSs2YZTp26qSa41auPM21aB7ZtG8zp03/RsGHmJZk1a4IorMWV3qtlnI4cOcLs2bM5fPjw2w5FJcs4CSFetwoVSnDu3HTS0tKxshqvbm/XzpZp0zpQrVpJbtx4yMyZezhw4JK638LCmPDwOTx4EIeNzfTn6tXT02HmTE969GiIoaE+R45c5bPPfHnwIE4tM2CAM4MHu1CpkiX37sWydetpFi/2Jy3t7zkBb3IZJ0lab5gkLSHEh0bWHhRCCCEoIte0XlTLli1p2bLl2w5DCCHEGyI9rVzcv38/19mEQggh3g5JWjl4+PAhHh4eJCdnTuGcNGkS33zzzVuOSgghhCStHCQlJck9WEII8Q56r5JWREQEDg4OrFixgqZNm9KkSRPmzp0LwK1btxg6dCiOjo64u7uzcuVK9b6Cvn37MmnSJJydnRkyZAje3t4AuLi4cOlS5nTRyMhIBgwYQMOGDenYsaO6XQghROF5r5IWQFxcHBERERw5coTly5ezZcsWTp06xYABA6hWrRrHjx9nxYoV/Pzzz2zbtk097uLFixw4cIDvvvuOHTt2APD7779Tu3Zt9fXYsWM5efIkGo2G+fPnv5XzE0KID9l7l7QABg8ejL6+PvXr16dq1apERkYSFxfHZ599hr6+PtWqVWPQoEHs2rVLPcbNzY3ixYtTvHjO9wd4eHhgZ2eHrq4ubdq0UZ/LJYQQovC8l0nLwsJCfa2rq8uDBw8oXbo0urp/z/AvW7Ys9+/fV9//c1X3nPxzySY9PT3S0wtvKX4hhBCZ3suk9b8yMjKIiorKNoU9IiIiW6L656ruQggh3k0fRNKytLSkZMmSLFy4kJSUFMLDw1m9ejWenp45ltfXz3xo2rNnzwozTCGEEPn4IJKWrq4uP/74I2FhYTRt2pT+/fvTtWtX/vWvf+VY3srKihYtWtC2bVuCg4MLOVohhBC5ea8WzH0XyYK5QogPjSyYK4QQQiBJSwghRBEiw4NvWHR0XP6FhBBCqGR4UAghxHtBkpYQQogiQ5KWEEKIIkOSlhBCiCJDkpYQQogiQ5KWEEKIIkOSlhBCiCJDkpYQQogiQ5KWEEKIIkOSlhBCiCJDN/8i4lVoNNPfdghCvDdedfVwUfRJT0sIIUSRIUlLCCFEkSFJSwghRJEhSUsIIUSRIUlLCCFEkSFJSwghRJEhSUsIIUSRIUlLCCFEkSFJ67/u3LnztkMQQgiRjyKVtA4dOoS3t7f6/syZM9jb22f7qV27Nh9//HGB6vX392fs2LG57lcUhTlz5uDk5ISbmxvHjh176XMQQgjx8orEMk5paWmsXbsWHx8fatSooW53cHDgjz/+UN+HhYXRt29fPv/88wLVHxsbS0ZGRq77/f39OXjwIAcPHuTQoUN88cUXHD9+vOAnIoQQ4pW8tZ7W1atX6du3Lw4ODnh6eubZe5k5cybHjh3LsweVkZHBxIkTGTZsGDVr1syxzPz583FxcaFJkyYMHDiQO3fucO7cOWbMmMHly5dp2rRpjscZGBgAUKxYMczMzChRokQBzlQIIcTr8laS1rNnzxg4cCAeHh4EBwczdepUxo8fz82bN3Ms/8knn7Bp0yYqVaqUa507d+4kJSWFvn375rj/xIkT7N+/nz179hAYGEiZMmX44YcfsLOz48svv6RWrVq59p5cXFzQaDSMGDGCtWvX8v333xf8pIUQQryyt5K0jh07hoWFBb1790ZXVxcnJydatWrFrl27cixfunTpPOtTFIWVK1cyfPhwdHR0cixjYmLCo0eP8PX15fbt28yePZtvv/32heJdv349169fJyIigjJlylCjRg2ioqJITU19oeOFEEK8Hm8lad29e5fw8HAcHBzUn19//ZX79++/VH0hISHExsbStm3bXMvUrVuXefPmERAQQMeOHWnXrh1Hjx7Nt+79+/ezdu1afv75ZzZs2EBISAiLFy/G29ubvXv3vlS8QgghXs5bmYhhZWVF/fr12bx5s7rt/v376rWjgjpy5AitW7dGVzf307l37x5Vq1Zl06ZNxMfHs3nzZsaMGUNISEiedZ85cwYnJye1t/fTTz/Ru3dvDA0Nadeu3UvFK8S7pGdPR5Yt65Xjvi1bTjFy5Fb1vZ/fCJo3r0G7dj4EBz8/nK+jo82hQ2Owt6/ARx8t4fjxcABKlSrO9OkdcHevhZGRHufORTJz5h5CQm6/mZMS76230tNydXXlxo0b7N27l/T0dMLDw+nWrRu//fbbS9UXGhpK/fr18y0zdOhQ7ty5g7GxMaamppiamqKjo4O+vj7x8fEoivLccY0aNcLf359z586RkZHBtWvX0NXVJS4ujp07d75UvEK8SyIinrBv3/lsP48ePQPgwoW7AGhpaTF7dkeaN6+RV1WMGeOGvX2FbNu0tLTYvHkgvXs7EReXxJUrUbi4VOeXX0ZQubLlmzkp8d56Kz0tc3NzVq1axdy5c5k5cyZGRkb07NmTbt26vVR9kZGRWFlZ5VnGw8ODq1ev0rNnT+Lj46lSpQo+Pj4AODo6qv8eP348W4+vbdu2PHz4kHHjxvHw4UNq1arFqlWriI6OZunSpXTt2hV9ff2XiluId0Fg4HUCA6+r721ty3L48GcEBISxfPkx6tevwLx5nWncuGqe9dSsWYYJE54forezK4eDQyX++usRTZp8Q3p6BqtX98PLy56uXRuwYMGh135O4v2lpeTUvfgfv/76K76+vly/fp0vvvgvgN/+AAAgAElEQVSC4OBgJk+e/MF/WSuKgpaWVp5lSpTI/aZlId5Fhw6NoX798jRvvoDLl+8zd25nhg9vwY8/BuDpaUe5cubPDQ9qa2tx8OCnaDSlefAgjmrVrNThwdKlTWnatBqJians338BgHnzujBsWHN++imASZNynoCVk2vXZr328xXvHiur4rnuy7entWHDBubOnYuhoSFJSUmEhYWxdetWFEVh5syZrzPOIie/hCVEUdO6dS0cHCqxc+cfXL6cOTEqMDCMbdvOcO5cBO3b2+Z43OjRbjRsWInPP99Bx471qFbt75GPqKin7Nz59yIAlpbGeHnZA3D69F9v7mTEeynfa1pr1qyhadOm7NixA0VRqFGjBm3atOHXX38tjPiEEIVo6NDmAPz0U4C6bf/+i5w7F5HrMRpNKSZObEtw8A1Wrvw9z/pNTYvh6zuUUqWKc+XKffz8Ql9P4OKDkW/SiouLo0aNGurMPC0tLaytrUlOTn7jwQkhCk/p0qa0bKkhMjKGU6f+eqFjtLW1WLKkJ4qi8Mkn2/Isa25uhJ/fCOztK/DkSTwDBqwnLS335dOEyEm+w4OOjo78/PPPxMbGoqWlxZ49ewgKCsLe3r4w4hNCFBJXVw3a2tr4+1954WPKlTPH0bEyAKdPf5Ft3969o9Qp88bG+uzYMZT69Svw6NEzunT5kStXXu6+TPFhy7enNWPGDCpUqMCuXbtQFIVDhw5RsmRJpk2b9sKNREREYGNjQ3x8/CsFW1BeXl4yLV2IF+TiUh2AP/548XunEhNTc50uHxx8g9DQzGFFH5//o0GDisTGJtK583LOn498/ScgPgj59rSsra355ZdfOH/+PJGRkZQqVYoGDRqgrV2knmoihMhHhQqZC0FfvRr1wsc8fPiMPn3WZNu2Z89IXFyqM2fOfzh+PJwGDSqqEy9iYhKYNMlDLXv06FVWrZInJogXl2/mycjIwN/fnz///JOoqCjOnz/P+vXrWbt2bYEbW7t2LS4uLri7u7Np0yYA3NzcmDZtGk5OTsyYMYO0tDQWLVpE8+bNcXJyYvTo0URFRamxLFq0CA8PD+zt7WnRogXbtv09jh4UFESHDh2wt7dn8uTJ6tqA69evZ+DAgWq5cePG0aNHD/X99OnT8fHxybP+yZMnZ+tdpqen4+zszLlz5wr8OQjxLipVKnOacVZP6XXx9LRTX1eqZEmHDnXVn7p1y7/WtsT7L9+e1uTJk9m9ezdAthUjtLS0GDBgQIEau3HjBocOHeLGjRv079+fKlWqAJlrER47doy0tDR8fHw4cuQIW7ZswdLSkq+++opPP/2UrVu3snv3bg4ePMjGjRspWbIke/bsYerUqXh6epKYmMjIkSOZPXs2bdu2Zfv27erQYMuWLVm4cCEpKSno6+tz+vRp4uLiiI+Px9jYmMDAQHx8fPKsv2PHjowZM4YZM2agq6tLUFAQJiYm2NnZ5XXKQhQZzs75LyBdr97sfMt4ei7N9v7LL/fy5ZeyTqd4PfJNWgcOHKBSpUr06dMHY2PjV2ps0qRJGBoaUqdOHTp37sy+ffuAzFUnihUrBoCfnx9ffPEF5ctn/gX2xRdf4OjoyI0bN2jVqhVNmzalZMmSREVFYWBgQHJyMrGxsQQFBVG5cmU++ugjAHr37s369esBqFixItbW1oSEhGBlZYWlpSVly5YlJCSEMmXKkJqaiq2tLVWqVMm1ficnJ/T19QkKCqJ58+bs27cPT0/PV/o8hBBCFEy+SatMmTI0a9aMPn36vFJDenp6lCpVKlu9wcHBAJQsWVLd/ujRI8qWLau+NzIywtzcnKioKCwsLJgzZw4nTpzA2tqaWrVqAZnDhg8fPnzuESblypVTX7ds2ZITJ05gZWWFk5MTenp6nDp1CnNzc1xdXdHS0iI1NTXX+rW1tfnoo4/Yv38/Tk5O/Pbbb/j6+r7SZyKEEKJg8k1aM2fOZMSIERgZGVGxYsVsz6vq3LnzCzeUmppKTEwM5ubmQOaQYNmyZQkPD8+2skTZsmWJjIykbt26AMTHx/PkyRMsLS1ZuHAhiqIQGBiIgYEBd+/eVZ/BVapUKSIjs89IyroWBtCiRQu+++47ypQpQ5cuXTAwMGDRokUYGRmpD47Mq34AT09P+vfvj5ubG5UrV1aHN4UQQhSOFxoeTEhI4KefflKTS9aaewVJWgALFixgypQpXL16FT8/P9asWUNgYGC2Mp07d2bp0qXUrVsXCwsL5s2bR/Xq1dFoNDx79gx9fX10dHR48uQJ33zzDQBpaWm4uroyb948tm3bRteuXdm1axfh4eFqvQ4ODty+fZvbt28zd+5c9PT0CAsLQ1dXF2dnZ4A86weoXbs2VlZWLFmyBC8vrwKduxBCiFeXb9LatWsXZcuWxdvbG0NDw5duSF9fn5IlS9KsWTNKlCjBjBkzcpzEMHjwYJKTk+nVqxfPnj3DycmJFStWoKWlxejRo5k4cSKOjo6YmprSqVMnKlasSHh4OO7u7vz444/MmjWLr7/+miZNmtCwYcO/T1RXl8aNG3Pnzh2KF8+cJWVra4uhoSFGRkYAedZfuXJlILO35ePjQ/v27V/6sxBCCPFy8l3lvX379jRr1ozJkycXVkzvtN27d+Pn58fq1atfqLys8i7E6yOrvH8YXmmV9969e7N48WKsrKwoX758tpuK27Rp83oiLALi4uKIjIxkzZo1DBs27G2HI4QQH6R8e1o1a9bMLPiPyRJZ17QuX778ZqN7h5w7d45+/frh7u7OggULXvixJNLTEuL1kZ7Wh+GVelojR46U50YBdnZ2/Pnnn287DCGE+KDlm7Q++eSTHLc/ePDgtQcjhBBC5CXfpHX+/Hm++eYboqOj1anfqampPH78mAsXLrzxAIUQQogsL3Rz8aVLlzA2NiYjIwM9PT1iY2Np3LhxYcQnhBBCqPJd5f369ev07t2bBQsWYG9vT1BQEE2bNiWf+RtCCCHEa5dv0jIwMCA1NZX69esTGhpKeno65cuXl0dyCCGEKHT5Jq1GjRrh6+vLgwcPqFixIm5ubvz73//G0tKyMOITQgghVPnepxUbG8v8+fOZMmUKYWFhjBw5EoA5c+bQokWLQgmyKIuOjnvbIQghRJGS131a+SYt8WokaQkhRMG81M3FS5YsybNSLS0ttdclhBBCFIZce1pZyzc9d8A/Vsf4kJZxelnS0xJCiIJ5qZ7Whg0bsr3PyMhgy5YtHDx4EECuZwkhhCh0L3RNKywsjGnTphEaGoqFhQVTpkyR50m9IOlpCSFEwbz0grkpKSksXbqU1atXk5aWhpeXFxMnTsTMzOy1BymEEELkJ9ekdeLECWbOnMnt27epVKkSs2bNolGjRoUZmxBCCJFNnhMxsiZdlCxZEn19/ewHamnx22+/vfkIizgZHhRCiIJ5qeHBsmXLZnv/v7lNbu8SQghR2OTm4jdMelpCCFEwr/TkYvFqNJrpbzsEIYq0a9dmve0QxDsk3wVzhRBCiHeFJC0hhBBFhiQtIYQQRUa+17QSExPZsWMHt2/fJiMjI9u+qVOnvrHAhBBCiP+Vb9KaOnUq//nPf56b4q6lpSVJSwghRKHKN2kdO3aMihUrMmHCBIoXL55tlXchhBCiMOWbtKysrGjWrBmtWrUqjHiEEEKIXOWbtEaPHs3cuXOxs7OjYsWK6OjoqPvq1KnzRoMTQggh/infFTGyHgaZ07CgPAQyfyVKjH3bIQhRpMnNxR+eV1oRo3PnznIdSwghxDsh36T19ddfq69TUlKeW+39RURERODu7s7Zs2cxNjYu8PEvy8vLiz59+uDl5VVobQohhHhzXujm4k2bNtG8eXPq1atHy5Yt2bp165uOSwghhHhOvklr27ZtzJkzh+TkZOrWrUtCQgKzZs3C19e3wI2tXbsWFxcX3N3d2bRpEwBubm5MmzYNJycnZsyYQVpaGosWLaJ58+Y4OTkxevRooqKiAMjIyGDRokV4eHhgb29PixYt2LZtm1p/UFAQHTp0wN7ensmTJ5OamgrA+vXrGThwoFpu3Lhx9OjRQ30/ffp0fHx88qx/8uTJTJs2TT0mPT0dZ2dnzp07V+DPQQghxMvJN2lt3LiR2rVrc/jwYbZv387hw4epVasW69evL3BjN27c4NChQ/j4+LB48WKOHz8OwN27dzl27BgTJkzAx8cHf39/tmzZwtGjRzE1NeXTTz9FURR2797NwYMH2bhxI2fPnmXcuHHMnTuX+Ph4Hj58yMiRIxk+fDinTp3C1taWa9euAdCyZUvOnDlDSkoKAKdPn+batWvEx8cDEBgYSMuWLfOsv2PHjhw8eJC0tDQgM0GamJhgZ2dX4M9BCCHEy8k3aUVGRtK0aVP1WpSxsTHOzs5EREQUuLFJkyZhaGhInTp16Ny5M/v27QOgbdu2FCtWDBMTE/z8/Bg1ahTly5fH0NCQL774gvPnz3Pjxg1atWrF+vXrKVmyJFFRURgYGJCcnExsbCxHjx6lcuXKfPTRR+jp6dG7d28qVaoEQMWKFbG2tiYkJITr169jaWmJjY0NISEhXLt2jdTUVGxtbfOs38nJCX19fYKCggDYt28fnp6eBf4MhBBCvLx8J2JUqlSJffv20alTJ6pXr87169f5z3/+Q9WqVQvUkJ6eHqVKlVLflylThuDgYABKliypbn/06FG2pyYbGRlhbm5OVFQUFhYWzJkzhxMnTmBtbU2tWrWAzGHDhw8fUrp06WxtlitXTn3dsmVLTpw4gZWVFU5OTujp6XHq1CnMzc1xdXVFS0uL1NTUXOvX1tbmo48+Yv/+/Tg5OfHbb7+91BCpEEKIl5dv0ho+fDhjxozB09MTHR0d0tPTURSFiRMnFqih1NRUYmJiMDc3BzKHBMuWLUt4eHi2KfVly5YlMjKSunXrAhAfH8+TJ0+wtLRk4cKFKIpCYGAgBgYG3L17l127dgFQqlQpIiMjs7WZdS0MoEWLFnz33XeUKVOGLl26YGBgwKJFizAyMqJv374AedYP4OnpSf/+/XFzc6Ny5cpUqVKlQJ+BEO+Knj0dWbasV477tmw5xciRW+nb14nPPmuNtbUZFy5EMnHiTkJCbqvlXF01TJrkQe3a1jx9msiBA5f48su9PH2aBEDVqiUJCZnyXP2jR29j48aTb+bExHsv3+FBDw8PVq5cibOzMxUqVMDZ2Zlly5bRtm3bAje2YMECEhMT+fPPP/Hz88Pb2/u5Mp07d2bp0qVERkaSmJjIvHnzqF69OhqNhmfPnqGvr4+Ojg5Pnjzhm2++ASAtLQ1XV1fu37/Ptm3bSEtLw9fXl/DwcLVeBwcHbt++zalTp3B0dKRhw4aEhYVx8eJFnJ2dAfKsH6B27dpYWVmxZMkSGRoURVpExBP27Tuf7efRo2cAXLhwlzZtauPj83+ULGlCaGgE9vYV2LFjGFZWJgDY2ZVn27bBODhU4s8/7wDw8cdNWb26n9pG3bqZIx1Xr0Zla+f27SeFfLbifZJvTwugWbNmNGvW7JUa0tfXp2TJkjRr1owSJUowY8aMHCcxDB48mOTkZHr16sWzZ89wcnJixYoVaGlpMXr0aCZOnIijoyOmpqZ06tSJihUrEh4ejru7Oz/++COzZs3i66+/pkmTJjRs2PDvE9XVpXHjxty5c4fixTPvtra1tcXQ0BAjIyOAPOuvXLkykNnb8vHxoX379q/0eQjxNgUGXicw8Lr63ta2LIcPf0ZAQBjLlx9j167hAIwcuZXdu0NZtKg7//pXE3r3dmLRIn96926EgYEu8+cfZO7c/ZiZGXL58kxatapFuXLmREbGYGeXmbR8fA6zZcupt3Ke4v2T6zJOw4YNo1OnTvj5+eV8oJYWy5cvf6PBvYt2796Nn58fq1evfqHysoyTKAoOHRpD/frlad58AZcv3yci4muMjQ2oVm0qjx/H4+1tz6pV/di//wK9eq2mYcOK1KxZhpMnb3L9ejQAN29+hbm5ES1afMe5cxH4+g6hVatabNwYjJGRPrdvP2b58mNERz8rUGyyjNOH56WWcTp69Cj16tXj6NGjOe7/0JZ2iouLIzIykjVr1jBs2LC3HY4Qr03r1rVwcKjEzp1/cPnyfSwsjDE2NgDg8eP4//6bAEC5cpnXpENCbme7vtWjhwPm5kY8fZrIlSv3gL+HB/v2bayW6969IU2bzic2NvHNn5h4L+WatPz9/TEzM6Njx46FGc876+bNm/Tr1w93d/eXup4nxLtq6NDmAPz0UwAAhoZ6AKSlpatlUlPT/7vv+WXcXF01fP99NwB8fI6QkpKOgYEuwcE3MTExYObMPURFPWXDhgE0blyVceNaMX36njd6TuL9lWvSypouPmLECLp165Zt4sG6desIDAx84SGy94GdnR1//vnn2w5DiNeqdGlTWrbUEBkZw6lTfwGQlJS5koyu7t+PIdLTy3ydmJiS7Xh395ps3DgAQ0N9Dh68xKJF/gAkJ6fRv/+6bGWXLw+gceOqNGoks27Fy8sxad25c0e9lnXq1Cm0tbW5deuWuv/w4cPZZuZ9iO7fv0/JkiXR1X2huSxCvJNcXTVoa2vj739F3fb4cQJJSakUK6aHubkRMTEJWFhkTlaKjIxRyzVtWk1NWIcOXaJfv7Wkp2cAYGCgS6VKFujp6XDxYuZwYUpK5ixcXd0XWvJUiBzl+I1brlw5Dhw4QFhYGFpaWgQHB6s3Amdp3LhxTocWyIoVK1i3bh3a2tqMHTs2xynwLyMsLIzZs2dz6dIljI2N6datGyNHjkRLS4unT5/y1VdfERgYSEZGBs2aNWPq1KmYmZm9cP0PHz7Ew8OD48ePS9ISRZqLS3UA/vjj7+tTiqLw5593aNy4Ks2aVWfPnnNqueDgmwBYW5uxYUNmwvL3v0Lv3mvUIUQAjaY0AQHjefToGQ4O84iJSaBNm9oAnDnz9x/AQhRUjt+42tra/PDDD1y5coUxY8bQoUMH2rRpA2ROwDA2NsbBweGVGr5y5QpLly7lP//5D7dv32bQoEF4eHi88qNLMjIyGD58ON27d2fNmjXcvXuXjz/+mNKlS9OtWzd1LcGDBw+iKAoTJkxg9uzZLFiw4IXbSEpKIjFRLiSLoq9ChRJA5r1U//Tjj5lDecuW9WLUqJY4OFQkNjZRnbo+blwrLCwy/68WK6bL2rX/Uo+dNWsv589HcvToNVxdNRw/PoGIiCc0alSFmJgEliw5UkhnJ95HufbTK1eujIeHB/7+/nz55Ze0bduWtm3b0qZNG5o2bfrKswf19DIv9hoaGmJmZoaJiYm6LScxMTFMmDCBJk2a4ObmxooVK8hptn50dDRVqlRh0KBB6OrqUrFiRVq1asXZs2eBzNXZR44ciYmJCcWLF6d79+788ccfOba5Z88e2rRpg6OjI97e3vz+++8Aao/QxcWFS5cuvdLnIMTbVKpU5tTirBuLs/j5hfLppz/z8OEz6tUrz59/RtC16088fJhZrkOHv++xbNq0Oh061FV/spJZ//7rWLMmc1FsW9tyBAaG0bHjMiIiYhDiZeV6n1aW27dvs3TpUqKjo9WVIVJTUwkPD+fUqVe7YXD69Olcu3ZNHR50dHTMteyQIUMwNzdn5syZPH78mGHDhjFgwIB8hxRTUlLo0qUL3bt351//+tdz+6dOncqTJ09YunRptu2JiYk4Ojqybds2bG1t2bFjB0uWLOHw4cNERka+8EMt5T4tIV6N3Kf14Xmp+7SyTJ06NcfkVLNmzVcKat++fQQEBGBqaoqpqSn16tUjOjoaU1NTDAwMspWNjo4mICCAEydOYGRkhJGREQMHDuTnn3/OM2mlpKQwbtw49PT0sj0/K8uaNWv49ddf+fnnn5/bp6uri6GhIdu3byc1NZVOnTrh5eX1wd2fJoQQ75J8k9b58+fp1KkTLVq0YPfu3XzzzTcMHjw424rtBRUaGsq0adPYtm0bZcuWpVevXsyYMYOwsDBcXV0ZNWpUtvL37t1DURRat26tbsvIyFAX383JkydPGDVqFGlpaaxdu5ZixYqp+9LT05k3bx779+9n3bp1VKtW7bnj9fT0WLduHcuXL1eHGgcOHMiQIUNe+ryFEEK8mnyTlpaWFiVKlMDBwYFZs2ZhampK/fr12blz50s3GhISQq1atdBoNEDmLMLu3bsTExPDsmXLnitvZWWFrq4uQUFB6Otn3twYGxurPsTxf0VERDBgwADq1q3LvHnzsvXckpOTGT16NPfu3WP79u3ZHl/yT8+ePSM+Pp4lS5aQlpZGUFAQI0eOpFGjRtkepSKEEKLw5HvDhJ2dHdu2bePZs2eYm5vj7e2Nr68vhoaGL92oo6MjoaGhHDt2DEVRCAsLIzU1FT09PTZt2vRceWtraxo2bMj8+fNJSkoiJiaG0aNH8/333z9XNikpiUGDBtG0aVMWLlz43FDj9OnTefToEVu2bMk1YQEkJCQwcOBAAgMD0dXVpVSpUmhpaWFmZqYmzmfPCraGmhBCiFeT70SMO3fuMH36dHx8fAgJCeGTTz5BURRmzZqFl5fXSzd84MABfvjhByIjI6lUqRLjx4+nePHiTJ06lXXr1mFpaZmt/MOHD5k7dy7BwcGkp6fTvHlzZsyYgYmJSbZye/bsYfz48RgaGma7/tSqVSvGjx9P8+bN0dfXz3Z/VYkSJTh8+PBzMf76668sXryY+/fvU6JECUaMGEHXrl1RFIWhQ4dy6tQpfvzxxzzvWZOJGEK8GpmI8eHJayJGvknr7t27mJqaqskhISGBuLg4nj59So0aNV5vpGTe2Pg+TXaQpCXEq5Gk9eHJK2nlOzzo7u7O5s2b1fdGRkasW7eOfv365XHUy3ufEpYQQojXK8eJGDdv3mTIkCFkZGSgKApr1qxh+/btQGZP6OHDh9lm4wkhhBCFIceeVpUqVWjcuDGPHz8GMocEHz9+zOPHj4mJicHMzIwRI0YUaqBCCCFEvte0+vbtS9euXenUqVNhxfRekWtaQrwauab14XmlFTE2btyovr527RpRUVHY29s/N2tPCCGEeNNyTVpPnz5l0qRJ6Orq4uPjw3fffceqVasAsLCwYN26dW9k9qAQQgiRm1xnDy5atIjDhw9jbGzM3bt3WbVqFVZWVnTr1o3Y2FgWLlxYmHEKIYQQufe0jh49SrNmzZg3bx6bN29GURTGjBmDl5cXycnJHD16tBDDFEIIIfLoaUVHR1O3bl0ATp48iZaWFk2aNAEyl1VKSkoqnAiFEEKI/8q1p2VhYcGlS5eIiYnh+PHjVK5cGWtra3Xx2NKlSxdmnEWWzHwSQojXJ9eeVuvWrTl69ChNmzYlISFBvZbl6enJ+fPn8fDwKMw4hRBCiNx7WuPHjychIYELFy7g5ubGgAEDSEpK4q+//qJDhw5yc7EQQohCl+/Nxf8rNjYWMzOzNxXPeyc6Ou5thyCEEEXKKy2Y+78kYQkhhHhbCpy0hBBCiLdFkpYQQogiI9+ktWTJEs6cOZNt22+//caSJUveWFBCCCFETnKcPfj48WPCw8OBzKQVFRVF1nwNRVH45ZdfCAwMZNSoUYUXqRBCiA9ejrMH4+LiaNOmDTExMTkepCgKVapUYf/+/W88wKJOZg8KIUTBFPjRJMWLF+err77i999/Z8uWLdSrVw9bW1sAtLS0MDY2pmPHjm8mWiGEECIX+d6ntWrVKurXr4+Dg0NhxfRekYdACvFyZAm0D9cr3ae1bNkyGQYUQgjxTsg3abm4uHDp0iWioqIKIx4hhBAiV7muPZjl2rVr3Lp1C1dXV3R0dNDX1wcyr22FhIS88QCFEEKILPkmrZSUFKytrQsjFiGEECJP+Satw4cPF0YcQgghRL7yTVoAwcHBREdHk56eDkBqaioXL15k5syZbzI2IYQQIpt8k9a8efPYsGFDjvskaQkhhChM+SatvXv3otFoqF27NuHh4bRv355ly5bRpUuXwohPCCGEUOU75f3p06e0bNmS/v37ExcXR//+/fH29ubAgQOFEV+huXPnztsOQQghRD7yTVply5bF39+fEiVKEB0dzbp16/j99995+vRpYcQHwJkzZ+jWrRsNGzakVatWbNu27bkyT548wd3dnWvXrhW4/kuXLtGzZ888y6xYsQJnZ2dcXFzYsWNHgdsQQgjx6vJNWqNGjeLGjRskJyfj7e3N119/TVhYGM2aNSuM+IiNjWXEiBH07duX06dPs3jxYhYuXEhQUJBa5syZM/Tq1YuIiIiXaiMuLo7U1NRc91+5coWlS5fi6+vL/PnzmT59OvHx8S/VlhBCiJeXb9Ly9PTk0KFDVKhQgc8//5xZs2Yxa9Ys5s+fX+DGOnfuzN69ewFISEjA1tZW7TWlpqbSoEGD54bp7t69S4sWLejYsSPa2trUqVMHJycnzp49C2QmrE8//ZShQ4fm2/66detwdXXFycmJ3r17c+HCBR49esTgwYOJiYnB3t6eJ0+ePHecnp4eAIaGhpiZmWFiYqJuE0IIUXjyTVr9+vVTV77Q0dGhe/fuJCQkMHz48AI35urqyvHjx4HMZKOjo8PJkyfV92XLlqVChQrZjqlVq1a2BBkbG8uZM2eoWbMmADVq1MDf35/OnTvn2fbt27dZvHgxmzdvJjg4mMaNGzNv3jwsLS1ZuXIl5ubm/PHHH5QoUeK5Y6tVq0anTp0YMWIEc+bMYcmSJerKIEIIIQpPjrMH79y5g5+fHwCnTp1CW1ubW7duqfsPHz6sPiSyIFxdXRkzZgyQee9X165d1QkdAQEBuLq65nl8XFwcw4YNo06dOri5uQFgZmb2Qm0bGhqSmprK9u3b8fDwYOTIkXzyyScvdOy+ffsICAjA1NQUU1NT6tWrR3R0NKamphgYGLxQHUIIIV5djkmrXLlyHDhwgLCwMLS0tAgODiY4ODhbmcaNGxe4MTs7O5KTk7l58ybBwcHMmzePAwcOEBiGao8AACAASURBVB4eTkBAALNm5f4ogjt37jBs2DAqVKjAokWL0NbOt5OYjZWVFStXrmTVqlWsW7cOMzMzPv30U7y9vfM8LjQ0lGnTprFt2zbKli1Lr169mDFjBmFhYbi6usrTm4UQohDlmLS0tbX54YcfuHLlCmPGjKFDhw60adMG+PshkC/zfC1tbW2aN2/OgQMHuH//PhqNBicnJ3755RcePnyIvb19jsddvHiRQYMG0bFjx/9v786jc7rWB45/M0ciJPxiqrGGkFCZJJEECW1iCJEYaqgpauhtcQVVeqmmVUNqnrXBjeG2lSo1D0FoEUJITU3JQAhCIkHmZP/+yPJeuUFVRbzxfNay1puz9zlnP+e88mSfs8/ZTJw48S8nLIDU1FRMTEwICQkhJyeHXbt2MXHiRNzd3Z+63smTJ2nWrBlNmjQBikYR9u7dm7t377J06dK/3A4hXgV9+7Zi9Oj21KtXhUuXUpg69WcOHozFwECPCRO86NXLgWrVzDh5MpHJkzdz9ux1AJYs6Uu/fk6P3eY//rGB//znBNWqmTF1ahc6dGiGiYkBMTHXmDZtKydPXnmZIYpy6okPF9evX5/69esTHh6uGXzwInh4eDBt2jScnZ3R0dHBxcWF6dOn4+Xl9dhkdPv2bd5//32GDBnC8OHDn3u/165dY8iQIaxduxYbGxssLCwwMjLCxMQEQ0NDcnNzyc3NLXGvqlWrVsydO5eIiAjatm3LH3/8QV5eHgYGBqxbt47AwMDnbpMQZWHgQBcWLHiX+/dziIpKxNW1IevXD8XdPZgxY9ozaFBr4uJS+OOPW7Rp05ht2z7C3X02SUl3OXMmicqVK2i2paurg7e3NYWFiosXb6Cjo8P69UNxdKzHH3/c4sqVVNzdG7F58z9o0yaYhIQ7ZRi5KA+e2mXZt28fERERVKxYkVOnTtGjRw/c3d357LPPyM3Nfa4duru78+DBA5yciv5ac3FxISsr64n3s8LCwkhNTWXZsmXY2dlp/s2bN+8v7bdFixaMGzeOUaNGYWtry8yZM5k/fz5mZmZYWVnRqFEjnJ2di927e7jenDlzCA4Oxt7eXvN51apVHDhwgDt35D+h0B66ujpMmtQJgAEDVtGt21KWLz9ERkY2nTrZMGhQa1JS7uHmFoyHxxy2bDlD5coV+OgjTwBWrjzMe++t0vzbv/8iurq6BAfvJTr6Km+99QaOjvVISLhD69az8PZewKZN0VSsaETPnvZlGbooJ3SUUupxBZs3b2bSpEm0a9eOBQsW4OnpqbnElpWVRUBAABMmTHjZ7X2lKKXQ0dF5ah0Li7EvqTVC/LnmzWtx+PAEMjNzeeONicXK7OzqsH9/IMePJ+DtvQD4b6/swoVkXF1nF6tfvXoljh//hLS0TJydZ5KTk0/16pVwc2tIVlYeO3eeBWDGDD9GjmzLihWH+OSTn565rbGxT77HLco3S0uzJ5Y9sae1Zs0aatasyZgxYzh06BCpqakEBARw/PhxmjdvXu5e4/Q8/ixhCfGqqV+/KgB372by1VfduXp1JkeOTKRTp+Zcu3YXgEaNLKlYsWhUbIsWbwBQu3bJR0H+8Y92VKpUgYUL95OTkw/AzZsZbNoUrUlYVaua4u9fdK/6xImEUo1NvB6emLQSExPp2rUrzZo149ixY+jo6NCpUyf09fVxc3Pj5s2bL7OdQogXwMSk6J5trVrm9O3biujoKzRpUo21a4dQs2Zltm2LoUoVU44c+ZgdO0bx/vtFA5UqVCj+MH2FCgYMGOBMenoW//nPicfuq1IlYzZuHEG1amZcvHiDLVvOlG5w4rXwxKSlq6ureVXRL7/8gpmZGTY2NgAkJyc/8/NRQohXR3Z2vuZzjx4r6NZtKTNn7kJPT5fBg1vz4Yf/Yd26SExNjbCwMCE4eA8AmZnF72F36tQcCwtT9uw5T1ZWyVegmZubsGXLP7Czq0Na2gOGDPk3+fmFpRuceC08cfSgra0tP/30E8nJySQmJtK9e3fy8/NZuXIl27dvf2nvHhRCvDjXrv33NWXnzhUNY4+OLnp1Wq1a5mRkZDNq1Hc8fO6+V6+iwRPx8cUHHHl4FD0Csm/fhRL7MDU15McfR2BrW4c7d+7j57ecixdvvPBYxOvpiT2tcePGoaenR3h4OHXq1GHMmDFkZmayePFizMzMGDNmzMts51PduHGDESNGYG9vT9u2bZ84aaUQr7uYmGukp2cB0LZtYwCsrKoDkJBwh927x3Dp0hdUrWoKQOfOLQDYv/9ise20aVO07qlTJZ+9WriwD/b2dUlPz6J792X89tu10glGvJaeOHoQ4P79+1y5coVGjRppnl8KDQ2lY8eOVKtW7aU18mmUUvTo0QNnZ2cCAwNJSEigf//+LF++HHv7sh9iK6MHxatm7NgOTJ3qQ2ZmLidOJODi8iZKKdq0CWbs2Lfp18+JxMQ73LnzAHv7uty4kYG7+2zu3PnvzAa3bn2NUooaNT7m0V8h9vZ1CQ8v+s4nJt7RPJQMcPDg73z77a/P3E4ZPfj6etrowafOXFyxYkWsra2LLRs4cOCLadULcubMGW7dusX48ePR09OjcePGfPfdd4998S0UJd2NGzdy/fp1jIyM6Nu3L6NGjWLu3LkkJCSwcOFCoCgZdujQgWnTptG2bVs2bNjAmjVrSE9Px9HRkWnTpmFpafkyQxXihZg3L5y8vAKGD2+Dg0M9Tp++ytSpP3PpUgqTJv2Erq4OXl7WWFiYsm1bDFOm/FwsYVWpYoqBgR63bt3jf//m7dr1Lc3nevWqUq9eVc3Pj25DiOf11J6WNli/fj379u3DysqKrVu3UrFiRUaOHImfn1+JulFRUYwePZoNGzZQv359oqKieO+999i9ezf5+fn4+/tz5MgRTE1NNVOeHDp0iD179jBr1iy++eYb6taty7x58zh79izr1q370/ZJT0uI5yM9rdfXcz2npS3S09OJjIzEwsKCAwcOMGPGDL744guioqJK1LWxsWHTpk3Ur1+f27dvk5eXh7GxMbdu3aJhw4aaaU4Atm3bho+PD3p6eoSFhTF48GAaN26MkZERgYGBnDlzhvj4+JcdrhBCvNa0PmkZGhpSuXJlRowYgaGhIfb29nh7e2uSz6N0dXVZunQpzs7ODBw4kJ9+Kno6v7CwaChu9+7d2bFjB/n5+ezevRtfX1+gaIj//PnzcXR0xNHREVdXV3R0dLh+/XqJfQghhCg9T72npQ0aNGhAVlYW+fn56OsXhVNQUFDiWjvA6tWriY2NZd++fZiZmZGXl8eOHTs05Z07d2bOnDns3buXqlWrau7nWVpaEhAQQM+ePTV1L1++XGLCSiGEEKVL63tabm5uVKpUiTlz5pCfn8+pU6fYu3cvHTt2LFH3/v37GBgYYGBgwIMHD5g1axZ5eXnk5xc9cFmlShVcXFyYNWsW3bp106zn5+fH6tWrSUxMpLCwkLVr19K7d2+ysrJeWpxCCCHKQdIyNjZm7dq1xMbG4urqyvjx4/nXv/6Fra1tibpDhgxBX1+f1q1b4+3tTW5uLvb29sVmYe7evTs3b94slrR8fX3p1asXw4YNw9HRkS1btrBixQp5K4gQQrxkWj968FUnoweFeD4yevD1Va5HDwohhHh9SNISQgihNSRpCSGE0BqStIQQQmgNSVpCCCG0hiQtIYQQWkOSlhBCCK0hSUsIIYTWkKQlhBBCa8gbMUpZSsq9sm6CEEJoFXkjhhBCiHJBkpYQQgitIUlLCCGE1pCkJYQQQmtI0hJCCKE1JGkJIYTQGpK0hBBCaA1JWkIIIbSGJC0hhBBaQ5KWEEIIraFf1g0o75o0mVrWTRCiVMXGBpV1E8RrRHpaQgghtIYkLSGEEFpDkpYQQgitIUlLCCGE1pCkJYQQQmtI0hJCCKE1JGkJIYTQGpK0hBBCaA1JWkIIIbRGqSetU6dO4e/vj729Pd7e3mzdurW0d/lUiYmJ9O3bF3t7e4YMGUJqamqZtkcIIcSzK9WkVVBQwIcffsjw4cM5deoU06dP55NPPiEpKak0d/tUs2fPplmzZkRGRlJYWMiqVavKrC1CCCH+mlJNWhkZGaSmplJQUIBSCh0dHQwMDNDT03ts/dDQULp27YqDgwOurq4sWrQIgLlz5zJ69GhNPaUU7du359ChQwBs2LABLy8vnJ2d+fDDD0lJSXlim4yMjDAyMsLAwAATExMsLCweW+/u3bvY2Nhw8+ZNAH755ResrKyIi4sDIDo6Gk9Pz79+UIQQQjy3Uk1aFhYW9OvXj8DAQGxsbOjfvz9TpkyhZs2aJepGRUWxfPlyFi1axMmTJ1m4cCFLliwhMTERX19fIiIiePDgAQAnT54kJycHNzc3du7cycqVK1myZAmHDh2iTp06jB079oltGjNmDGFhYYwdOxYLCwsGDBjw2Hrm5ua0bNmSo0ePAnDs2DGMjY2JjIwE4NChQ5K0hBDiJSvVpFVYWIixsTELFizg9OnTLF++nK+++oqLFy+WqGtjY8OmTZuoX78+t2/fJi8vD2NjY27dukXDhg1p3Lgx4eHhAGzbtg0fHx/09PQICwtj8ODBNG7cGCMjIwIDAzlz5gzx8fEl9nH37l1mzJhBnTp1CA8Px9vbGz09PZKTkx/bfg8PD44cOQIUJa2ePXty/PhxACIiIvDw8HhBR0oIIcSzKNWktWfPHmJiYujYsSOGhoZ4eHjg4eHB5s2bSzZEV5elS5fi7OzMwIED+emnn4CixAfQvXt3duzYQX5+Prt378bX1xeA5ORk5s+fj6OjI46Ojri6uqKjo8P169dL7OPjjz/GwsKCH3/8kc8//5zAwEBWrVpF586dyczMLFHfw8ODo0ePkpGRwfXr1+nXrx8nTpzg9u3bJCQk4OLi8iIPlxBCiD9RqvNpJScnk5ubW3yH+vro65fc7erVq4mNjWXfvn2YmZmRl5fHjh07NOWdO3dmzpw57N27l6pVq2JtbQ2ApaUlAQEB9OzZU1P38uXL1KlTp8Q+Tpw4wdKlS9HR0cHPz4+kpCS+/vprBg4ciImJSYn6TZo0wcDAgO+++w4HBwcaNmyIrq4uoaGhtG7dGkNDw+c+NkI8i759WzF6dHvq1avCpUspTJ36MwcPxqKvr0tg4Dv06eNI9eqVSEi4zcKFB/j++yjNuh4eTfjkk45YW9ckIyOL3bvP8/nn28jIyAagWjUzvvzSl3btmmBkpM/OnWeZPHkzaWkl/4AT4lVRqj0tV1dXLly4wI8//ohSiuPHj7N37168vb1L1L1//z4GBgYYGBjw4MEDZs2aRV5eHvn5+QBUqVIFFxcXZs2aRbdu3TTr+fn5sXr1ahITEyksLGTt2rX07t2brKysEvtwdnYmJCSEjIwMMjIySExMxNzcnPDw8MdeTgRo164dISEhODs7a7YRGhoq97NEqRs40IWlS/tRu7YFUVGJWFvXZP36oTRo8H9MnerDpEkdqVjRiMjIeBo2rMby5f3x97cD4K23avPdd8NwdKzH6dNXAQgIcCMkZCAABgZ6bN78Ab16OXDlSioZGVn06dOKsLAR6OnJ45vi1VWq304rKysWLlxIaGgoDg4OBAUFMWvWLFq0aFGi7pAhQ9DX16d169Z4e3uTm5uLvb09ly9f1tTp3r07N2/eLJa0fH196dWrF8OGDcPR0ZEtW7awYsUKKleuXGIfM2bMwNzcHC8vL9555x1MTU3Zt28fzs7OxXp1j/Lw8ODu3bs4OTkB4OLiQnZ2ttzPEqVKV1eHSZM6ATBgwCq6dVvK8uWHyMjIxs2tIQMHFl2a9vJagL//ciZPLrqc/nB5//5OGBnpM3fuPrp1W4qbWzBZWbm8/XYz3njDHC8va5o1q8muXed45535tG49i6tXU7G3r0unTjZlE7QQz0BHKaXKuhHlmYXFk0cyCvEkzZvX4vDhCWRm5vLGGxOLlRka6vHOO9ZYWlZkzZqi0a1durRg3boAzp27jrt7MA4OdWnatAaRkfFculT0CEh8/HTMzU1o124O7do1JiioG/Pm7SMoaDsAK1e+R69eDnzzzWE+/njTM7c1NjboBUUtRBFLS7MnlpXqPS0hxPOpX78qAHfvZvLVV90ZMMCFq1fT+OKL7ezceZbt23/T1NXR0WHoUDcATpxIAODkySucPHlFU+fddx0xNzchIyOLixeTadTIEgBb26J7v7q6OlhbFz2KUqdOlVKPT4jnJRevhXgFmZgUDfKpVcucvn1bER19hSZNqrF27RBatqxdrO68eb3w9LQiKyuXRYsOlNiWh0cT5s3rBcDChQfIzS1g9+5zJCWl4elpxcGD4/j114+xsakFgLGxQSlHJ8Tzk6QlxCsoOztf87lHjxV067aUmTN3oaeny+DBrYGiHtaiRX0YNKg1hYWFjBnzPXFxt4ttp0OHpmzYMJQKFQzZs+c88+cXPev44EEufn7LOHgwlgYN/o+bNzPYsKHoGcTMzJyXFKUQf51cHnxOV69efeyweiFehGvX0jSfz50reuYwOrpoFGCtWuYAzJnTk/fec6agoJDRo79n48ZTxbbh5taQtWuHUKGCIXv3nmfgwNUUFBRqyi9dSsHPb5nm5/nzewMQH3+ndIIS4gUolz2tHTt20KlTJ+zs7OjSpQv79u0rUSctLY0OHToQGxv7l7d//vx5+vbt+yKaKsRjxcRcIz296LGNtm0bA2BlVR2A+PjbBAS4MmSIKwCjRn2n6SU9VLNmZUJDixJWePhF+vdfRU7Of3tvjRtX48SJSezePQYAU1NDPD2tANi/v+Qba4R4VZS7nlZ8fDyTJ09m1apV2Nvbc+TIEYYPH86hQ4eoUqXoBnNUVBRTpkx57rfN37t3j7y8vBfZbCGKycsrYMGCcKZO9WHNmsGcOJGAi8ubZGfnsW5dJJs3fwDAvXvZdOnSgi5dih4juXkzg3Hjwhg37m2qVDEFwNhYn9WrB2m2HRS0jUuXUtDT08XJqT779wdiYWFC3bpVOHgwlv37f3/5AQvxjMpd0mrQoAG//vorpqamPHjwgFu3bmFqaqp5e0VUVBRjxoxhwoQJTJw48anbWrNmDWvWrCErK4tGjRoxadIkatasybBhw8jJycHOzo79+/c/8U3xQvwd8+aFk5dXwPDhbXBwKHpIeOrUn6levRJVq1YEwMzMWJOwAOLiioa3d+nylmaZm1ujYttdvPgAhYW36NcvhNmz/bG3r8v9+zmsWHGIL77Y/hIiE+L5ldvntK5evYqXlxdKKaZNm0afPn0ASE9Px8jICGNjY6ysrNi6dStNmjQpsf6VK1fw9fVl27Zt1KpVi8WLF3Ps2DHWr19PZGQko0eP1rzx/WnkOS1R3slzWuJFe9pzWuXynhZAzZo1iYmJYfXq1cyaNUszxUjlypUxNjb+0/UrVKhAXl4eP/zwAxcvXuTDDz9k/fr1pd1sIYQQT1Fuk5a+vj4GBga0bt0aLy8vzbQmz8rS0pJvvvmGs2fP0qdPHzw8PPjxxx9LqbVCCCGeRblLWhEREQwePLjYsry8PMzMntzdfJzU1FRMTEwICQnh+PHjjBs3jk8//VQzk7EQQoiXr9wlLWtra86ePcvmzZspLCwkIiKCiIgIfHx8/tJ2rl27xpAhQzh37hxGRkZYWFhgZGSEiYkJhoaG5Obmlph2RQghROkqd6MHLS0tNTMkBwUFUb9+fZYsWULDhg3/0nZatGjBuHHjGDVqFKmpqdSqVYv58+djZmaGlZUVjRo1wtnZmc2bN1OvXr1SikYIIcSjyu3owVeFjB4U5Z2MHhQv2ms5elAIIUT5I0lLCCGE1pCkJYQQQmtI0hJCCKE1JGkJIYTQGpK0hBBCaA1JWkIIIbSGJC0hhBBaQ5KWEEIIrSFvxChlKSn3yroJQgihVeSNGEIIIcoFSVpCCCG0hiQtIYQQWkOSlhBCCK0hSUsIIYTWkNGDQgghtIb0tIQQQmgNSVpCCCG0hiQtIYQQWkOSlhBCCK0hSUsIIYTWkKQlhBBCa0jSKgXnz5+nZ8+e2Nra4uvry+nTp8u6SX9ZVFQUvXr1wsHBgbfffpvvvvsOgPT0dD788EMcHBzw8PBg48aNmnVyc3OZPHkyTk5OuLq6smzZMk2ZUoo5c+bg4uJCq1at+PLLLykoKHjpcT3N7du3ad26NQcOHAAgKSmJQYMGYWdnh7e3t2Y5PP9xeBXcuHGDESNGYG9vT9u2bQkNDQXK77k9deoU/v7+2Nvb4+3tzdatW4HyF29MTAzu7u6an0srvjVr1tCmTRvs7e0ZP348mZmZLyfARxooXqDs7GzVpk0btX79epWbm6s2btyo3NzcVE5OTlk37ZndvXtXtWrVSm3ZskUVFBSos2fPqlatWqlff/1VjRo1So0fP15lZ2erM2fOKCcnJ3XhwgWllFIzZ85UgwYNUhkZGSo+Pl55enqq8PBwpZRSa9euVT4+PurmzZvq1q1bys/PT4WGhpZlmCUMHz5cNW3aVO3fv18ppZS/v7/6+uuvVW5urjp48KCys7NTd+7cUUqp5z4OZa2wsFD5+fmpmTNnqtzcXBUbG6tatWqlTp48WS7PbX5+vnJxcVE7d+5USil14sQJZW1tra5evVpu4i0sLFQbN25UDg4OysnJSbO8NOLbv3+/cnd3V3FxcSojI0O9//77asaMGS81XklaL9jBgwdVu3btii3z8fFRu3btKpsGPYfz58+r8ePHF1v20UcfqUWLFqlmzZqpK1euaJYHBQWpoKAgpZRSrq6u6siRI5qykJAQNWLECKWUUj179lQbN27UlO3atUv5+PiUZhh/yYYNG9SYMWOUp6en2r9/v7p06ZJq3ry5ysrK0tQZMWKECgkJUffv33/u41DWoqOjlZubm8rPz9csu3z5skpKSiqX5zY1NVU1adJEbdu2TRUWFqqoqCjVsmVLdf369XIT79KlS1XXrl3VN998o0laf+c7+rT4xowZo+bPn68p++2335SDg0Ox71Npk8uDL1h8fDwNGzYstqxBgwb88ccfZdSiv65Zs2YEBwdrfk5PTycqKgoAfX196tSpoyl7GFt6ejq3b9+mUaNGJcoA4uLiSpRdunQJ9Qq8kCUhIYHVq1czbdo0zbK4uDjeeOMNjI2NNcsexpOYmPjcx6GsnTt3jsaNGxMcHIybmxve3t6cOXOG9PT0cnluLSws6NevH4GBgdjY2NC/f3+mTJlCWlpauYm3R48ebNmyhRYtWmiW/Z3v6NPie1zZvXv3uHnzZmmGWIwkrRcsMzOTChUqFFtmbGxMdnZ2GbXo77l37x4jR47ExsYGZ2fnYr/E4b+xZWVlARSL/dG4s7Kyiq1boUIFCgsLyc3NfQlRPFl+fj4TJkzg008/xdzcXLP8aecxMzPzuY9DWUtPTycyMhILCwsOHDjAjBkz+OKLL/5WTK/quQUoLCzE2NiYBQsWcPr0aZYvX85XX33F/fv3y0281apVQ0dHp9iy0jqfjyt7uM7LIknrBatQoUKJX1DZ2dmYmJiUUYue39WrV+nTpw+VK1dm8eLFmJiYPDG2h1/kR8sfjdvY2JicnBxNWVZWFvr6+hgZGb2ESJ5s6dKlNGvWjHbt2hVb/rTz+LSyPzsOZc3Q0JDKlSszYsQIDA0NNYMTFi5cWO7OLcCePXuIiYmhY8eOGBoa4uHhgYeHB4sWLSqX8T70d76jT4vvcWUApqampRbL/5Kk9YK9+eabxMfHF1sWHx9frEutDc6dO0fv3r1xd3dn6dKlGBsbU69ePfLz87l+/bqm3sPYzM3NqVq1arHYH71U2rBhwxJlb7755ssL6Al27NjB9u3bcXR0xNHRkevXrxMYGEh8fDzXrl0r9tfzw1j/znEoaw0aNCArK4v8/HzNsoKCAqytrcvduQVITk4u0QPS19fHxsamXMb7UGn9X23YsCFxcXHFyszMzKhWrVpph/RfL+3u2WsiJydHubu7q9DQUM3oQRcXF/XgwYOybtozS0lJUS4uLmrFihUlyj766CMVGBioMjMzNSOSTp8+rZRSasaMGWrAgAEqLS1NMyJpx44dSimlQkNDlY+Pj0pOTlYpKSnKz89PffPNNy81rmfxcCCGUkr5+fmpWbNmqZycHHXw4EFla2urrl+/rpR6/uNQ1rKyslSbNm3UzJkzVV5enjp58qSytbVV0dHR5fLcXrx4UdnY2KiwsDBVWFioIiMjlZ2dnYqJiSl38R47dqzY6MHSiC88PFy5u7ur2NhYde/ePTVs2DA1bdq0lxqnJK1ScOHCBfXuu+8qW1tb5evrq6Kjo8u6SX/JsmXLVJMmTZStrW2xf3PnzlVpaWlq9OjRqlWrVqpdu3bFRhllZWWpKVOmKBcXF9W6dWu1bNkyTVl+fr6aO3eucnNzU05OTuqLL754qSOOntWjSSspKUkFBAQoe3t75eXlpVmulHru4/AqSEhIUAEBAapVq1bK09NThYWFKaWeP6ZX/dyGh4erbt26KTs7O9WlSxe1Z88epVT5i/d/k1Zpxffvf/9beXp6KgcHB01SfJlkPi0hhBBaQ+5pCSGE0BqStIQQQmgNSVpCCCG0hiQtIYQQWkOSlhBCCK0hSUsIIYTWkKQlyjUrKyuaN2/OpUuXNMs2bdqElZUVmzZteuH7e7jtkJCQF77tZ5GVlcXw4cNxdHTEw8ODc+fOlaiTnZ3N3Llz8fb2pnnz5jg5OTFy5EhiYmLKoMVC/DWStES5l5eXx5QpU16Jt46XtvPnzxMREUGNGjXo0aMHtWvXLlaulOKjjz5ixYoVGBgYMGDAADw9Pfnll1/o168fv/76axm1XIhnI0lLvBZOnTrF999//9iyAQMGYGVlRWpqKgAhISHFemJWVlYMHz6czz77TDOL8cmTJ/nXv/6Fra0tb7/9NseOHSu2zcTERHr37o2dnR3Dhw8vNnXD+vXreeedd3jrrbcYMOsqagAACIhJREFUOnQoSUlJQNFMyVZWVowcOZJu3brRqlWrYu+OeygyMpI+ffrQsmVL3nnnHZYsWUJ+fj6RkZH069cPgD/++IOffvqJypUrF1t3y5YtHD58mBYtWrBp0yYmTpzIrFmzWLhwIXl5eXz++eeaunv27KFbt260bNkSb29vtmzZoik7fvy4Jj5PT09Wr15dLIYRI0Zo6vr4+GBlZaVpu5WVFePHj6dDhw60bduW7Oxsjh8/jr+/P2+99RZdu3bl6NGjmvXbt2+Pj48Pa9aswdXVFTc3NxYvXqwpT0tLY+LEibi6uuLo6MioUaM05zItLY3x48fj5ORE69atmTdvHoWFhQBcvnyZQYMG4eDggL29PYMHD+bKlSuP/Y6IV4ckLVHuNW7cGHNzc77++mtu3br1XNs4dOgQcXFxtG/fnoSEBAYMGEBsbCxdunTh6tWrTJ8+vVj9sLAwmjZtiru7OxEREUyYMAGAnTt3EhQURNWqVenfvz9nzpxh5MiRml+kAAcOHKBx48b4+/tTq1atYtv9/fffGTp0KHFxcfTr148aNWqwcOFCgoODqV27Nj169ACgZcuWBAQElIjj8OHDAPTp0wdDQ0PN8vbt21OrVi0SExNJSEggOjqa0aNHk5mZyaBBg1BKMXHiRGJiYkhKSuL9998nKSmJfv36YWFhwcyZM9m5c+czH89t27bh5ubGu+++S2pqKsOGDSMtLY1BgwaRn5/PyJEjNckciuY827hxI126dCEzM5NFixZx8eJFACZMmMDmzZtxc3PDy8uLPXv28MknnwAwceJEtm/fTseOHXFycmL58uWaS7efffYZ0dHR9O7dGz8/PyIjI5k8efIzxyDKhn5ZN0CI0mZhYUFAQACTJk1i+vTpJaYheRYVK1bk22+/xcDAgF27dqGjo0NISAhmZmbs27evRI+oe/fuBAUFAeDv709kZCRpaWmEhYUB8Omnn1KpUiUAVq1aRXR0NNWrVwegTp06zJkz57HtWL9+PXl5ecycOZP27dtTUFBAly5dWLt2LWPHjsXX15cff/yR5s2b895775VYPy0tDeCxb+W2tLTk+vXrpKamsnnzZpRSzJ49G3t7ezp37szFixepXr06mzdvJicnh+nTp9O1a1eSkpI4evQo1tbWz3w8nZ2dNcdn5cqVZGdn8/777+Pu7o6NjQ1jxoxh69atfPDBB0DRJd6QkBBq1KiBUoq1a9dy9epVqlSpwuHDh3Fzc9NMXGpnZ0ft2rVJSUkhIiICFxcXhg4dChTNXrBx40aGDRuGvr4+urq6WFhY4OzszIABA0r8kSBePZK0xGvB39+fLVu2sGvXrj+9t1VQUFBiWbVq1TTzJRkaGlKpUiXMzMyAormEHiaDh+rWrav5XL9+fc6dO8ft27c1ya1nz57F6l+6dKlY0nqSa9euAWgShJ6eHk2bNtVMpfJnHl4ufNxMszdu3ACKknxycjIAb7zxBgBNmzaladOmACXKateuTa9evQCK9Y4eetzxfDTGh+1+mMQeenTwjJGRETVq1ADQJPuCggJNmx+2BdC05cyZMwAcO3YMLy+vYtvOzc3lyy+/ZPr06SxevJg5c+Zgbm7OBx98wODBg0u0V7w6JGmJ10ZQUBBdu3Zl9+7dxZbr6ekB/53Q7vbt2yXW1dXVfew6T/L7779rPickJABQo0YNLC0tiY+PZ/bs2RgaGnLjxg0MDAxwdnbW1H/0st3/evjL+cKFC9SoUYPCwkJ+//139PX1qV279mPb/ig3Nzd27NjBhg0b6NatmyYR79y5k5s3b1K7dm0aNGhAzZo1gaL5kqpXr87FixcJDQ2la9euxcrs7e1JSUkhODiYDh060LJlS6Bo5lwomhn6fxP6/8ZoaWkJwMiRI2nWrBn37t3j7t272NnZaeo8erwfnaX3YSJ7dP6n+fPnU1BQQN++fYGintfDRHT58mXNMUxKSsLf35958+YRExPD9OnTmTFjBh07dtRsV7x6JGmJ10a9evX46KOPSlx6q1u3LkePHmX69OlYW1uzcePGv72vPXv2MGHCBPLy8jh37hyenp6YmZlp7p388MMP2Nra8vPPP5OWlsbu3buL3dd6kt69e7Np0yY++eQT/P39OXfuHHFxcQQEBDzTzLkPLx+eOnUKX19fPD09uX37Njt27EBfX5+pU6cC4Ofnxw8//MDkyZPx8fFh3759xMXF0bNnTzp37sySJUuYPXs2cXFxREVFcfr0aTw8PKhatSomJiacOnWKZcuWcfbsWe7du/fUNnXt2pVly5axfft2CgsLOXr0KL/99hvz5s3703iqVauGu7s7v/zyC+PGjcPU1JTvv/+eNm3aUKtWLZycnIiOjubIkSMUFBQQFhZGmzZt8PX15auvvuL333+nd+/eVKpUieTkZExNTTU9OfFqkoEY4rUSEBCgucz10AcffICtrS2HDx8mMjKSsWPH/u39/POf/+TatWtERETg6enJl19+CRQlg8DAQK5evcqaNWuoUqUKy5cvf+Z7Kc2bN+fbb7+lQYMGbNiwgeTkZP75z38ybty4Z1rfwMCA1atX88EHH1BYWMjatWs5cOAArq6urFu3TnO/z87OjgULFmBqasq///1vCgsLNfe36tSpw7fffkvdunVZv349KSkpTJo0ic6dO2NgYEBQUBAWFhaEhITQqFEj3NzcntqmevXqsWjRIipUqMDq1au5c+eOZnvPIjg4GF9fX44cOcLOnTvp2LEjs2fPBmDOnDl4eHiwdetWdu3aRceOHQkODkZHR4fly5fz9ttvs3v3bjZs2MCbb77JypUrNdPOi1eTzKclhBBCa0hPSwghhNaQpCWEEEJrSNISQgihNSRpCSGE0BqStIQQQmgNSVpCCCG0hiQtIYQQWkOSlhBCCK0hSUsIIYTW+H8pxbSRUggHMAAAAABJRU5ErkJggg==">
            <a:extLst>
              <a:ext uri="{FF2B5EF4-FFF2-40B4-BE49-F238E27FC236}">
                <a16:creationId xmlns:a16="http://schemas.microsoft.com/office/drawing/2014/main" id="{E623E8F1-8D85-4B8A-828E-99032033FB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8033" y="3211033"/>
            <a:ext cx="370367" cy="370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94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="1" dirty="0">
                <a:solidFill>
                  <a:schemeClr val="tx2"/>
                </a:solidFill>
                <a:latin typeface="Calibri (body)"/>
              </a:rPr>
              <a:t>Trip Duration by User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B83BC4-92FB-4145-8878-D6473302A5F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96814" y="1433258"/>
            <a:ext cx="6998371" cy="510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45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tx2"/>
                </a:solidFill>
                <a:latin typeface="Calibri (body)"/>
              </a:rPr>
              <a:t>Most Popular Trips Based on Start/Stop Stations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A3B072-38AA-4E6C-994E-C2BAC0EE8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85"/>
          <a:stretch/>
        </p:blipFill>
        <p:spPr>
          <a:xfrm>
            <a:off x="6207135" y="1870823"/>
            <a:ext cx="5338051" cy="379632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CC73BF1-7615-41DF-92CB-29C7AFD462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285644"/>
              </p:ext>
            </p:extLst>
          </p:nvPr>
        </p:nvGraphicFramePr>
        <p:xfrm>
          <a:off x="507738" y="1870823"/>
          <a:ext cx="5489024" cy="379632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2640">
                  <a:extLst>
                    <a:ext uri="{9D8B030D-6E8A-4147-A177-3AD203B41FA5}">
                      <a16:colId xmlns:a16="http://schemas.microsoft.com/office/drawing/2014/main" val="1778299533"/>
                    </a:ext>
                  </a:extLst>
                </a:gridCol>
                <a:gridCol w="1500023">
                  <a:extLst>
                    <a:ext uri="{9D8B030D-6E8A-4147-A177-3AD203B41FA5}">
                      <a16:colId xmlns:a16="http://schemas.microsoft.com/office/drawing/2014/main" val="1477685146"/>
                    </a:ext>
                  </a:extLst>
                </a:gridCol>
                <a:gridCol w="2120403">
                  <a:extLst>
                    <a:ext uri="{9D8B030D-6E8A-4147-A177-3AD203B41FA5}">
                      <a16:colId xmlns:a16="http://schemas.microsoft.com/office/drawing/2014/main" val="2415814303"/>
                    </a:ext>
                  </a:extLst>
                </a:gridCol>
                <a:gridCol w="1345958">
                  <a:extLst>
                    <a:ext uri="{9D8B030D-6E8A-4147-A177-3AD203B41FA5}">
                      <a16:colId xmlns:a16="http://schemas.microsoft.com/office/drawing/2014/main" val="1668114834"/>
                    </a:ext>
                  </a:extLst>
                </a:gridCol>
              </a:tblGrid>
              <a:tr h="3942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Start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End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of Trips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739422"/>
                  </a:ext>
                </a:extLst>
              </a:tr>
              <a:tr h="6804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 7 St &amp; Avenue A 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Cooper Square &amp; E 7 St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124844"/>
                  </a:ext>
                </a:extLst>
              </a:tr>
              <a:tr h="6804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W 21 St &amp; 6 Ave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9 Ave &amp; W 22 St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5484672"/>
                  </a:ext>
                </a:extLst>
              </a:tr>
              <a:tr h="6804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N 6 St &amp; Bedford Ave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Wythe Ave &amp; Metropolitan Ave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708184"/>
                  </a:ext>
                </a:extLst>
              </a:tr>
              <a:tr h="6804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Pershing Square North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 24 </a:t>
                      </a:r>
                      <a:r>
                        <a:rPr lang="en-US" sz="1800" dirty="0" err="1"/>
                        <a:t>st</a:t>
                      </a:r>
                      <a:r>
                        <a:rPr lang="en-US" sz="1800" dirty="0"/>
                        <a:t> &amp; Park Ave S</a:t>
                      </a:r>
                      <a:endParaRPr lang="en-US" sz="18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693096"/>
                  </a:ext>
                </a:extLst>
              </a:tr>
              <a:tr h="6804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Pershing Square North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Broadway &amp; W 32 St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54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166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F1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B725086-5D62-43A3-9C7B-AAFC1F1DB4A7}"/>
              </a:ext>
            </a:extLst>
          </p:cNvPr>
          <p:cNvSpPr txBox="1">
            <a:spLocks/>
          </p:cNvSpPr>
          <p:nvPr/>
        </p:nvSpPr>
        <p:spPr>
          <a:xfrm>
            <a:off x="838200" y="289710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Calibri (body)"/>
              </a:rPr>
              <a:t>Rider Population by Gender and 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800002-C5CA-4188-8DFB-1683E34571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7" b="2869"/>
          <a:stretch/>
        </p:blipFill>
        <p:spPr>
          <a:xfrm>
            <a:off x="1925326" y="1377586"/>
            <a:ext cx="7982245" cy="519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68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6333</TotalTime>
  <Words>622</Words>
  <Application>Microsoft Office PowerPoint</Application>
  <PresentationFormat>Widescreen</PresentationFormat>
  <Paragraphs>206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(body)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Xinran Pan</dc:creator>
  <cp:lastModifiedBy>Xinran Pan</cp:lastModifiedBy>
  <cp:revision>154</cp:revision>
  <dcterms:created xsi:type="dcterms:W3CDTF">2018-04-25T16:32:33Z</dcterms:created>
  <dcterms:modified xsi:type="dcterms:W3CDTF">2018-05-01T06:13:28Z</dcterms:modified>
</cp:coreProperties>
</file>

<file path=docProps/thumbnail.jpeg>
</file>